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0" r:id="rId4"/>
    <p:sldId id="265" r:id="rId5"/>
    <p:sldId id="261" r:id="rId6"/>
    <p:sldId id="262" r:id="rId7"/>
    <p:sldId id="263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Oswald" pitchFamily="2" charset="77"/>
      <p:regular r:id="rId28"/>
      <p:bold r:id="rId29"/>
    </p:embeddedFont>
    <p:embeddedFont>
      <p:font typeface="Oswald Regular" pitchFamily="2" charset="77"/>
      <p:regular r:id="rId30"/>
      <p:bold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gUttxA4A2+qmF5eumsIEYYk9wC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88"/>
  </p:normalViewPr>
  <p:slideViewPr>
    <p:cSldViewPr snapToGrid="0" snapToObjects="1">
      <p:cViewPr varScale="1">
        <p:scale>
          <a:sx n="141" d="100"/>
          <a:sy n="141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6694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AMQP (Advanced Message Queuing Protocol) is a binary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transfer protocol that was made for enterprise applications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server-to-server communication (e.g., for financial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businesses), but today it can be very useful in the Internet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of Things world, thanks to the following primary features.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AMQP is binary and avoids a lot of the useless data sent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wire when using a text-based protocol like HTTP;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because of this, it can be considered compact, too.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Thanks to its multiplexed nature, only one connection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(over a reliable stream transport protocol) is needed to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allow separated data flows between the two peers; and of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course it’s symmetric and provides both a client-server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communication style and peer-to-peer exchange. Finally,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it’s secure and reliable, providing three different levels of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QoS (Quality of Service).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AMQP is a wire-level protocol plus a model for routing and queueing messages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AMQP 0-9-1 Model has the following view of the world: messages are published to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exchanges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are often compared to post offices or mailboxes. Exchanges then distribute message copies to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queues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using rules called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bindings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Then the broker either deliver messages to consumers subscribed to queues, or consumers fetch/pull messages from queues on demand.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Networks are unreliable and applications may fail to process messages therefore the AMQP 0-9-1 model has a notion of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message acknowledgements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 when a message is delivered to a consumer the consumer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notifies the broker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either automatically or as soon as the application developer chooses to do so. When message acknowledgements are in use, a broker will only completely remove a message from a queue when it receives a notification for that message (or group of messages).</a:t>
            </a: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48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9238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 cannot understand the whole picture if you don’t have your data points in context and related to each other.</a:t>
            </a: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94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tshark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-r /Users/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imbra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/Downloads/sftest02.pcap -T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&gt; /Users/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imbra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/Downloads/sdtest02.pcap.json   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curl -s -H "Content-Type: application/x-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ndjson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" -XPOST "localhost:9200/packets-2019-11-06/_bulk" --data-binary "@/Users/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imbra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/Downloads/sdtest02.pcap.json";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layers.amqp.amqp_method_arguments_amqp_method_arguments_heartbeat :*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742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 compound of development (Dev) and operations (Ops), DevOps is the union of people, process, and technology to continually provide value to customers.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does DevOps mean for teams? DevOps enables formerly siloed roles—development, IT operations, quality engineering, and security—to coordinate and collaborate to produce better, more reliable products. By adopting a DevOps culture along with DevOps practices and tools, teams gain the ability to better respond to customer needs, increase confidence in the applications they build, and achieve business goals faster.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559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As we saw, Wireshark definitely has it’s place in TEST phase,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Also in monitoring deployed applications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In operations when troubleshooting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And in deploy as a part of it being deployed as infrastructure (monitoring, ops)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8470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tshark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lo0 -c 20 -T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-Y "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amqp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"&gt; /Users/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imbra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/Downloads/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packetsTest.json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764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Good morning,</a:t>
            </a:r>
            <a:b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welcome to today’s first talk. I guess you’re a bit tired, there was a lot of information presented in previous days, so I’m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gonna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take it a bit more lightly - and talk about the broader picture, the DevOps cycle and where Wireshark might fit into it.</a:t>
            </a:r>
            <a:b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Since we’re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gonna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aim to automate as much as we can in the DevOps cycle, we’re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gonna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rely mostly on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TShark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after this talk you have an “Automate your analysis: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tshark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the Swiss army knife” talk which will give you more details about the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TShark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itself.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We’re going to start with the state of modern SaaS solutions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give examples of integration with external services that provide critical functionality, like Stripe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then give an example/demo of capturing the traffic to/from external services (in this case, Stripe)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that, we’re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gonna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talk about the enterprise integrations and focus on message queues and one very popular implementation – RabbitMQ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give a Demo of how it is used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 talk about the AMQP protocol and Demo it with Wireshark</a:t>
            </a:r>
          </a:p>
          <a:p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how you can import that data into Elasticsearch (and why would you do it)</a:t>
            </a:r>
          </a:p>
          <a:p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541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022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832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52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95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42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746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dirty="0"/>
              <a:t>The queue acts as a buffer, storing the message until it's retrieved by the service. The service retrieves the messages from the queue and processes them. Requests from a number of tasks, which can be generated at a highly variable rate, can be passed to the service through the same message queue.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280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 Regular"/>
              <a:buNone/>
              <a:defRPr sz="3600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995238" y="27170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Shark</a:t>
            </a:r>
            <a:r>
              <a:rPr lang="en-US" sz="4800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Fest</a:t>
            </a:r>
            <a:r>
              <a:rPr lang="en-US" sz="480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’1</a:t>
            </a:r>
            <a:r>
              <a:rPr lang="en-US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9</a:t>
            </a:r>
            <a:r>
              <a:rPr lang="en-US" sz="480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Europe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#sf19eu  •  Palacio Estoril Hotel, Estoril, Portugal  •  Nov 4 - 8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5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8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 descr="sf logo-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50" y="141535"/>
            <a:ext cx="719050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</a:t>
            </a: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eu  •  </a:t>
            </a: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Palacio Estoril Hotel, Estoril, Portugal</a:t>
            </a: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•  </a:t>
            </a: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Nov 4 - 8</a:t>
            </a: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4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0825" y="100161"/>
            <a:ext cx="932675" cy="774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presentational_State_Transf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son.org/" TargetMode="External"/><Relationship Id="rId4" Type="http://schemas.openxmlformats.org/officeDocument/2006/relationships/hyperlink" Target="https://en.wikipedia.org/wiki/POST_(HTTP)#Use_for_submitting_web_form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twork_administrator" TargetMode="External"/><Relationship Id="rId3" Type="http://schemas.openxmlformats.org/officeDocument/2006/relationships/hyperlink" Target="https://en.wikipedia.org/wiki/Computer_network" TargetMode="External"/><Relationship Id="rId7" Type="http://schemas.openxmlformats.org/officeDocument/2006/relationships/hyperlink" Target="https://en.wikipedia.org/wiki/Network_topolog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mputer_security" TargetMode="External"/><Relationship Id="rId5" Type="http://schemas.openxmlformats.org/officeDocument/2006/relationships/hyperlink" Target="https://en.wikipedia.org/wiki/Throughput" TargetMode="External"/><Relationship Id="rId4" Type="http://schemas.openxmlformats.org/officeDocument/2006/relationships/hyperlink" Target="https://en.wikipedia.org/wiki/Latency_(engineering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Wireshark as a part of your DevOps Cycle</a:t>
            </a:r>
          </a:p>
        </p:txBody>
      </p:sp>
      <p:sp>
        <p:nvSpPr>
          <p:cNvPr id="36" name="Google Shape;36;p1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410098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FFCC01"/>
              </a:buClr>
            </a:pPr>
            <a:r>
              <a:rPr lang="en-US" dirty="0"/>
              <a:t>How to include automated integration testing into your CI/CD practice using Wireshark</a:t>
            </a: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5919538" y="3524975"/>
            <a:ext cx="2637688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Milorad Imbra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6862812" y="4000625"/>
            <a:ext cx="1694413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Software Architect</a:t>
            </a:r>
            <a:endParaRPr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RabbitMQ</a:t>
            </a:r>
            <a:endParaRPr dirty="0"/>
          </a:p>
        </p:txBody>
      </p:sp>
      <p:sp>
        <p:nvSpPr>
          <p:cNvPr id="6" name="Google Shape;44;p2">
            <a:extLst>
              <a:ext uri="{FF2B5EF4-FFF2-40B4-BE49-F238E27FC236}">
                <a16:creationId xmlns:a16="http://schemas.microsoft.com/office/drawing/2014/main" id="{C00A93E5-6620-8541-92E1-8391A9B4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most popular open source </a:t>
            </a:r>
            <a:r>
              <a:rPr lang="en-US" sz="2400" b="1" dirty="0"/>
              <a:t>message broker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lightweight and easy to deploy on premises and in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supports multiple messaging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deployed in distributed configurations (clusters) to meet high-scale, high-availability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libraries!</a:t>
            </a:r>
          </a:p>
        </p:txBody>
      </p:sp>
    </p:spTree>
    <p:extLst>
      <p:ext uri="{BB962C8B-B14F-4D97-AF65-F5344CB8AC3E}">
        <p14:creationId xmlns:p14="http://schemas.microsoft.com/office/powerpoint/2010/main" val="377066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AMQP (0.9.1)</a:t>
            </a:r>
            <a:endParaRPr dirty="0"/>
          </a:p>
        </p:txBody>
      </p:sp>
      <p:sp>
        <p:nvSpPr>
          <p:cNvPr id="3" name="Google Shape;44;p2">
            <a:extLst>
              <a:ext uri="{FF2B5EF4-FFF2-40B4-BE49-F238E27FC236}">
                <a16:creationId xmlns:a16="http://schemas.microsoft.com/office/drawing/2014/main" id="{302C2FA5-F080-824F-9EC1-7DCAFD8CE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Advanced Message Queueing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standard for messaging middleware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5C725-F299-5E42-94FD-41279E7D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07118"/>
            <a:ext cx="5346700" cy="25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0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RabbitMQ - DEMO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860B-0F12-C244-B0F1-B85A92F76EC0}"/>
              </a:ext>
            </a:extLst>
          </p:cNvPr>
          <p:cNvSpPr txBox="1"/>
          <p:nvPr/>
        </p:nvSpPr>
        <p:spPr>
          <a:xfrm>
            <a:off x="386862" y="2215660"/>
            <a:ext cx="8363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docker pull </a:t>
            </a:r>
            <a:r>
              <a:rPr lang="en-US" dirty="0" err="1"/>
              <a:t>rabbitmq</a:t>
            </a:r>
            <a:endParaRPr lang="en-US" dirty="0"/>
          </a:p>
          <a:p>
            <a:r>
              <a:rPr lang="en-US" dirty="0"/>
              <a:t>docker pull rabbitmq:3.7.8-management</a:t>
            </a:r>
          </a:p>
          <a:p>
            <a:endParaRPr lang="en-US" dirty="0"/>
          </a:p>
          <a:p>
            <a:r>
              <a:rPr lang="en-US" dirty="0"/>
              <a:t>docker run --</a:t>
            </a:r>
            <a:r>
              <a:rPr lang="en-US" dirty="0" err="1"/>
              <a:t>rm</a:t>
            </a:r>
            <a:r>
              <a:rPr lang="en-US" dirty="0"/>
              <a:t> -it -p 15671:15671/</a:t>
            </a:r>
            <a:r>
              <a:rPr lang="en-US" dirty="0" err="1"/>
              <a:t>tcp</a:t>
            </a:r>
            <a:r>
              <a:rPr lang="en-US" dirty="0"/>
              <a:t> -p 15672:15672/</a:t>
            </a:r>
            <a:r>
              <a:rPr lang="en-US" dirty="0" err="1"/>
              <a:t>tcp</a:t>
            </a:r>
            <a:r>
              <a:rPr lang="en-US" dirty="0"/>
              <a:t> -p 25672:25672/</a:t>
            </a:r>
            <a:r>
              <a:rPr lang="en-US" dirty="0" err="1"/>
              <a:t>tcp</a:t>
            </a:r>
            <a:r>
              <a:rPr lang="en-US" dirty="0"/>
              <a:t> -p 4369:4369/</a:t>
            </a:r>
            <a:r>
              <a:rPr lang="en-US" dirty="0" err="1"/>
              <a:t>tcp</a:t>
            </a:r>
            <a:r>
              <a:rPr lang="en-US" dirty="0"/>
              <a:t> -p 5671:5671/</a:t>
            </a:r>
            <a:r>
              <a:rPr lang="en-US" dirty="0" err="1"/>
              <a:t>tcp</a:t>
            </a:r>
            <a:r>
              <a:rPr lang="en-US" dirty="0"/>
              <a:t> -p 5672:5672/</a:t>
            </a:r>
            <a:r>
              <a:rPr lang="en-US" dirty="0" err="1"/>
              <a:t>tcp</a:t>
            </a:r>
            <a:r>
              <a:rPr lang="en-US" dirty="0"/>
              <a:t> rabbitmq:3.7.8-management</a:t>
            </a:r>
          </a:p>
        </p:txBody>
      </p:sp>
    </p:spTree>
    <p:extLst>
      <p:ext uri="{BB962C8B-B14F-4D97-AF65-F5344CB8AC3E}">
        <p14:creationId xmlns:p14="http://schemas.microsoft.com/office/powerpoint/2010/main" val="269452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Elasticsearch</a:t>
            </a:r>
            <a:endParaRPr dirty="0"/>
          </a:p>
        </p:txBody>
      </p:sp>
      <p:sp>
        <p:nvSpPr>
          <p:cNvPr id="6" name="Google Shape;44;p2">
            <a:extLst>
              <a:ext uri="{FF2B5EF4-FFF2-40B4-BE49-F238E27FC236}">
                <a16:creationId xmlns:a16="http://schemas.microsoft.com/office/drawing/2014/main" id="{C00A93E5-6620-8541-92E1-8391A9B4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Popular search engine and platform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Store and organize test data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Integrate with other signals for analysis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Elasticsearch, Logstash, Kibana</a:t>
            </a:r>
          </a:p>
        </p:txBody>
      </p:sp>
    </p:spTree>
    <p:extLst>
      <p:ext uri="{BB962C8B-B14F-4D97-AF65-F5344CB8AC3E}">
        <p14:creationId xmlns:p14="http://schemas.microsoft.com/office/powerpoint/2010/main" val="260925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Elasticsearch - DEMO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48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DevOps</a:t>
            </a:r>
            <a:endParaRPr dirty="0"/>
          </a:p>
        </p:txBody>
      </p:sp>
      <p:sp>
        <p:nvSpPr>
          <p:cNvPr id="6" name="Google Shape;44;p2">
            <a:extLst>
              <a:ext uri="{FF2B5EF4-FFF2-40B4-BE49-F238E27FC236}">
                <a16:creationId xmlns:a16="http://schemas.microsoft.com/office/drawing/2014/main" id="{C00A93E5-6620-8541-92E1-8391A9B4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Culture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Practices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Tools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continually provide value to customers.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3556BC-A8BF-DC45-83B2-2397AF91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1193801"/>
            <a:ext cx="5759450" cy="28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Wireshark in DevOps</a:t>
            </a:r>
            <a:endParaRPr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63F62A-B06A-2245-8244-AEE9C61B0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25" y="1358901"/>
            <a:ext cx="6139750" cy="3050568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486A07-87CE-C94F-912F-8B39E294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3863375"/>
            <a:ext cx="767638" cy="7676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BC492C-F947-1A48-A30B-831778390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105832"/>
            <a:ext cx="653338" cy="65333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A3018D-2E4E-B341-96CF-6A3BCF18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750" y="1023107"/>
            <a:ext cx="519288" cy="51928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41679A-71D1-B643-B51F-F2E0DD55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875" y="2245081"/>
            <a:ext cx="653338" cy="6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Jenkins - DEMO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5128E4-D071-8848-BB88-97BF5800BD6F}"/>
              </a:ext>
            </a:extLst>
          </p:cNvPr>
          <p:cNvSpPr/>
          <p:nvPr/>
        </p:nvSpPr>
        <p:spPr>
          <a:xfrm>
            <a:off x="393700" y="2310140"/>
            <a:ext cx="801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  <a:defRPr/>
            </a:pP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tshark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lo0 -c 2000 -T 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ek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-Y "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amqp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 /Users/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imbra</a:t>
            </a: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/Downloads/</a:t>
            </a:r>
            <a:r>
              <a:rPr lang="en-US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packetsTest.json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5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3" name="Google Shape;44;p2">
            <a:extLst>
              <a:ext uri="{FF2B5EF4-FFF2-40B4-BE49-F238E27FC236}">
                <a16:creationId xmlns:a16="http://schemas.microsoft.com/office/drawing/2014/main" id="{EB1AAFF3-98DE-3C49-8E24-985A0448D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Distributed nature of modern SaaS solutions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Stripe &amp; Auth0 as examples (+ Demo – Stripe)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(Micro)services integration and Message Queues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RabbitMQ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AMPQ Protocol (+ Demo)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Wireshark and Elasticsearch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DevOps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CI/CD with Jenkins</a:t>
            </a:r>
          </a:p>
          <a:p>
            <a:pPr marL="228600" lvl="0" indent="-22860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Modern SaaS</a:t>
            </a:r>
            <a:endParaRPr dirty="0"/>
          </a:p>
        </p:txBody>
      </p:sp>
      <p:pic>
        <p:nvPicPr>
          <p:cNvPr id="3" name="Picture 2" descr="A picture containing blue, man, large, table&#10;&#10;Description automatically generated">
            <a:extLst>
              <a:ext uri="{FF2B5EF4-FFF2-40B4-BE49-F238E27FC236}">
                <a16:creationId xmlns:a16="http://schemas.microsoft.com/office/drawing/2014/main" id="{96C08660-832E-5E45-B69E-4B750F90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5" y="1100927"/>
            <a:ext cx="4004109" cy="3548071"/>
          </a:xfrm>
          <a:prstGeom prst="rect">
            <a:avLst/>
          </a:prstGeom>
        </p:spPr>
      </p:pic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1C659FA8-206D-6740-B55A-D5308E5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583" y="1103126"/>
            <a:ext cx="3806961" cy="3670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3E8EB-1EF4-0544-86D6-5E9F0ADE9546}"/>
              </a:ext>
            </a:extLst>
          </p:cNvPr>
          <p:cNvSpPr txBox="1"/>
          <p:nvPr/>
        </p:nvSpPr>
        <p:spPr>
          <a:xfrm>
            <a:off x="3347564" y="4464148"/>
            <a:ext cx="2496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1500 microservices @monzo</a:t>
            </a:r>
          </a:p>
        </p:txBody>
      </p:sp>
    </p:spTree>
    <p:extLst>
      <p:ext uri="{BB962C8B-B14F-4D97-AF65-F5344CB8AC3E}">
        <p14:creationId xmlns:p14="http://schemas.microsoft.com/office/powerpoint/2010/main" val="25586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Modern SaaS</a:t>
            </a:r>
            <a:endParaRPr dirty="0"/>
          </a:p>
        </p:txBody>
      </p:sp>
      <p:sp>
        <p:nvSpPr>
          <p:cNvPr id="3" name="Google Shape;44;p2">
            <a:extLst>
              <a:ext uri="{FF2B5EF4-FFF2-40B4-BE49-F238E27FC236}">
                <a16:creationId xmlns:a16="http://schemas.microsoft.com/office/drawing/2014/main" id="{316FDD17-0B91-1E49-8FA4-95E3D5E15A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Highly distributed systems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Scalable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Cloud-based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Microservices – independent scalability 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Critical functionalities depend on other services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Complex testing and monitoring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0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Stripe integration</a:t>
            </a:r>
            <a:endParaRPr dirty="0"/>
          </a:p>
        </p:txBody>
      </p:sp>
      <p:sp>
        <p:nvSpPr>
          <p:cNvPr id="6" name="Google Shape;44;p2">
            <a:extLst>
              <a:ext uri="{FF2B5EF4-FFF2-40B4-BE49-F238E27FC236}">
                <a16:creationId xmlns:a16="http://schemas.microsoft.com/office/drawing/2014/main" id="{C00A93E5-6620-8541-92E1-8391A9B4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Organized around </a:t>
            </a:r>
            <a:r>
              <a:rPr lang="en-US" dirty="0">
                <a:hlinkClick r:id="rId3"/>
              </a:rPr>
              <a:t>REST</a:t>
            </a:r>
            <a:endParaRPr lang="en-US" dirty="0"/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Predictable resource-oriented URLs 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4"/>
              </a:rPr>
              <a:t>Form-encoded</a:t>
            </a:r>
            <a:r>
              <a:rPr lang="en-US" dirty="0"/>
              <a:t> request bodies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JSON-encoded</a:t>
            </a:r>
            <a:r>
              <a:rPr lang="en-US" dirty="0"/>
              <a:t> responses 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Uses standard HTTP response codes, authentication, and verbs</a:t>
            </a:r>
          </a:p>
        </p:txBody>
      </p:sp>
    </p:spTree>
    <p:extLst>
      <p:ext uri="{BB962C8B-B14F-4D97-AF65-F5344CB8AC3E}">
        <p14:creationId xmlns:p14="http://schemas.microsoft.com/office/powerpoint/2010/main" val="107692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Stripe integration - DEMO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7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Distributed systems in Enterprise</a:t>
            </a:r>
            <a:endParaRPr dirty="0"/>
          </a:p>
        </p:txBody>
      </p:sp>
      <p:sp>
        <p:nvSpPr>
          <p:cNvPr id="3" name="Google Shape;44;p2">
            <a:extLst>
              <a:ext uri="{FF2B5EF4-FFF2-40B4-BE49-F238E27FC236}">
                <a16:creationId xmlns:a16="http://schemas.microsoft.com/office/drawing/2014/main" id="{CA7AE81A-2D6D-FD44-9EF6-6DAF3B22C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7052" y="1092200"/>
            <a:ext cx="8208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 </a:t>
            </a:r>
            <a:r>
              <a:rPr lang="en-US" sz="2000" dirty="0">
                <a:hlinkClick r:id="rId3"/>
              </a:rPr>
              <a:t>network</a:t>
            </a:r>
            <a:r>
              <a:rPr lang="en-US" sz="2000" dirty="0"/>
              <a:t> is reliable.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4"/>
              </a:rPr>
              <a:t>Latency</a:t>
            </a:r>
            <a:r>
              <a:rPr lang="en-US" sz="2000" dirty="0"/>
              <a:t> is zero.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5"/>
              </a:rPr>
              <a:t>Bandwidth</a:t>
            </a:r>
            <a:r>
              <a:rPr lang="en-US" sz="2000" dirty="0"/>
              <a:t> is infinite.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network is </a:t>
            </a:r>
            <a:r>
              <a:rPr lang="en-US" sz="2000" dirty="0">
                <a:hlinkClick r:id="rId6"/>
              </a:rPr>
              <a:t>secure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7"/>
              </a:rPr>
              <a:t>Topology</a:t>
            </a:r>
            <a:r>
              <a:rPr lang="en-US" sz="2000" dirty="0"/>
              <a:t> doesn't change.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There is one </a:t>
            </a:r>
            <a:r>
              <a:rPr lang="en-US" sz="2000" dirty="0">
                <a:hlinkClick r:id="rId8"/>
              </a:rPr>
              <a:t>administrator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Transport cost is zero.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network is homogeneous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4675B-D497-5E4E-9C39-1869CC0C4D7A}"/>
              </a:ext>
            </a:extLst>
          </p:cNvPr>
          <p:cNvSpPr txBox="1"/>
          <p:nvPr/>
        </p:nvSpPr>
        <p:spPr>
          <a:xfrm>
            <a:off x="4787900" y="152783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DON’T ASSUME THIS!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7EBD105A-01D7-ED41-9FF1-BF6DB8EEE5C7}"/>
              </a:ext>
            </a:extLst>
          </p:cNvPr>
          <p:cNvSpPr/>
          <p:nvPr/>
        </p:nvSpPr>
        <p:spPr>
          <a:xfrm>
            <a:off x="5359400" y="2165250"/>
            <a:ext cx="2387600" cy="739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How queues can help?</a:t>
            </a:r>
            <a:endParaRPr dirty="0"/>
          </a:p>
        </p:txBody>
      </p:sp>
      <p:sp>
        <p:nvSpPr>
          <p:cNvPr id="6" name="Google Shape;44;p2">
            <a:extLst>
              <a:ext uri="{FF2B5EF4-FFF2-40B4-BE49-F238E27FC236}">
                <a16:creationId xmlns:a16="http://schemas.microsoft.com/office/drawing/2014/main" id="{C00A93E5-6620-8541-92E1-8391A9B4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r>
              <a:rPr lang="en-US" sz="2000" dirty="0"/>
              <a:t>Decoupling workloads</a:t>
            </a:r>
          </a:p>
          <a:p>
            <a:r>
              <a:rPr lang="en-US" sz="2000" dirty="0"/>
              <a:t>Temporal decoupling</a:t>
            </a:r>
          </a:p>
          <a:p>
            <a:r>
              <a:rPr lang="en-US" sz="2000" dirty="0"/>
              <a:t>Load Balancing</a:t>
            </a:r>
          </a:p>
          <a:p>
            <a:r>
              <a:rPr lang="en-US" sz="2000" dirty="0"/>
              <a:t>Load leveling</a:t>
            </a:r>
          </a:p>
          <a:p>
            <a:r>
              <a:rPr lang="en-US" sz="2000" dirty="0"/>
              <a:t>Cross-platform integration </a:t>
            </a:r>
          </a:p>
          <a:p>
            <a:r>
              <a:rPr lang="en-US" sz="2000" dirty="0"/>
              <a:t>Asynchronous workflow</a:t>
            </a:r>
          </a:p>
          <a:p>
            <a:r>
              <a:rPr lang="en-US" sz="2000" dirty="0"/>
              <a:t>Deferred processing</a:t>
            </a:r>
          </a:p>
          <a:p>
            <a:r>
              <a:rPr lang="en-US" sz="2000" dirty="0"/>
              <a:t>Reliable messaging</a:t>
            </a:r>
          </a:p>
          <a:p>
            <a:r>
              <a:rPr lang="en-US" sz="2000" dirty="0"/>
              <a:t>Resilient message handling</a:t>
            </a:r>
          </a:p>
          <a:p>
            <a:r>
              <a:rPr lang="en-US" sz="2000" dirty="0"/>
              <a:t>Non-blocking receivers</a:t>
            </a:r>
          </a:p>
        </p:txBody>
      </p:sp>
    </p:spTree>
    <p:extLst>
      <p:ext uri="{BB962C8B-B14F-4D97-AF65-F5344CB8AC3E}">
        <p14:creationId xmlns:p14="http://schemas.microsoft.com/office/powerpoint/2010/main" val="269502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Patterns</a:t>
            </a:r>
            <a:endParaRPr dirty="0"/>
          </a:p>
        </p:txBody>
      </p:sp>
      <p:sp>
        <p:nvSpPr>
          <p:cNvPr id="6" name="Google Shape;44;p2">
            <a:extLst>
              <a:ext uri="{FF2B5EF4-FFF2-40B4-BE49-F238E27FC236}">
                <a16:creationId xmlns:a16="http://schemas.microsoft.com/office/drawing/2014/main" id="{C00A93E5-6620-8541-92E1-8391A9B4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r>
              <a:rPr lang="en-US" sz="2000" b="1" dirty="0"/>
              <a:t>Queue-Based Load Leveling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61441-17D7-7E4E-B756-974488C3E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08" y="1889326"/>
            <a:ext cx="6157050" cy="21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746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1221</Words>
  <Application>Microsoft Macintosh PowerPoint</Application>
  <PresentationFormat>On-screen Show (16:9)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Oswald Regular</vt:lpstr>
      <vt:lpstr>Oswald</vt:lpstr>
      <vt:lpstr>Calibri</vt:lpstr>
      <vt:lpstr>Arial</vt:lpstr>
      <vt:lpstr>Tahoma</vt:lpstr>
      <vt:lpstr>Consolas</vt:lpstr>
      <vt:lpstr>Custom Design</vt:lpstr>
      <vt:lpstr>Wireshark as a part of your DevOps Cycle</vt:lpstr>
      <vt:lpstr>Agenda</vt:lpstr>
      <vt:lpstr>Modern SaaS</vt:lpstr>
      <vt:lpstr>Modern SaaS</vt:lpstr>
      <vt:lpstr>Stripe integration</vt:lpstr>
      <vt:lpstr>Stripe integration - DEMO</vt:lpstr>
      <vt:lpstr>Distributed systems in Enterprise</vt:lpstr>
      <vt:lpstr>How queues can help?</vt:lpstr>
      <vt:lpstr>Patterns</vt:lpstr>
      <vt:lpstr>RabbitMQ</vt:lpstr>
      <vt:lpstr>AMQP (0.9.1)</vt:lpstr>
      <vt:lpstr>RabbitMQ - DEMO</vt:lpstr>
      <vt:lpstr>Elasticsearch</vt:lpstr>
      <vt:lpstr>Elasticsearch - DEMO</vt:lpstr>
      <vt:lpstr>DevOps</vt:lpstr>
      <vt:lpstr>Wireshark in DevOps</vt:lpstr>
      <vt:lpstr>Jenkins -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rule the world…</dc:title>
  <cp:lastModifiedBy>Milorad Imbra</cp:lastModifiedBy>
  <cp:revision>32</cp:revision>
  <dcterms:modified xsi:type="dcterms:W3CDTF">2019-11-07T16:02:13Z</dcterms:modified>
</cp:coreProperties>
</file>