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</p:sldMasterIdLst>
  <p:notesMasterIdLst>
    <p:notesMasterId r:id="rId14"/>
  </p:notesMasterIdLst>
  <p:sldIdLst>
    <p:sldId id="256" r:id="rId2"/>
    <p:sldId id="261" r:id="rId3"/>
    <p:sldId id="262" r:id="rId4"/>
    <p:sldId id="273" r:id="rId5"/>
    <p:sldId id="263" r:id="rId6"/>
    <p:sldId id="274" r:id="rId7"/>
    <p:sldId id="265" r:id="rId8"/>
    <p:sldId id="266" r:id="rId9"/>
    <p:sldId id="268" r:id="rId10"/>
    <p:sldId id="269" r:id="rId11"/>
    <p:sldId id="270" r:id="rId12"/>
    <p:sldId id="272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33"/>
    <p:restoredTop sz="94682"/>
  </p:normalViewPr>
  <p:slideViewPr>
    <p:cSldViewPr snapToGrid="0" snapToObjects="1">
      <p:cViewPr varScale="1">
        <p:scale>
          <a:sx n="155" d="100"/>
          <a:sy n="155" d="100"/>
        </p:scale>
        <p:origin x="192" y="24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8919229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97273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Shape 12" descr="netherlands1.png"/>
          <p:cNvPicPr preferRelativeResize="0"/>
          <p:nvPr/>
        </p:nvPicPr>
        <p:blipFill rotWithShape="1">
          <a:blip r:embed="rId2">
            <a:alphaModFix amt="36000"/>
          </a:blip>
          <a:srcRect/>
          <a:stretch/>
        </p:blipFill>
        <p:spPr>
          <a:xfrm>
            <a:off x="2807750" y="1058324"/>
            <a:ext cx="3409049" cy="3868498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395287" y="1419225"/>
            <a:ext cx="8353425" cy="64846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Font typeface="Oswald"/>
              <a:buNone/>
              <a:defRPr sz="4000" b="0" i="0" u="none" strike="noStrike" cap="none">
                <a:solidFill>
                  <a:srgbClr val="0B53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ea typeface="Tahoma" charset="0"/>
                <a:cs typeface="Tahoma" charset="0"/>
                <a:sym typeface="Oswald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Font typeface="Oswald"/>
              <a:buNone/>
              <a:defRPr sz="2000" b="0" i="0" u="none" strike="noStrike" cap="none">
                <a:solidFill>
                  <a:srgbClr val="595959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4" name="Shape 14"/>
          <p:cNvSpPr txBox="1">
            <a:spLocks noGrp="1"/>
          </p:cNvSpPr>
          <p:nvPr>
            <p:ph type="body" idx="2"/>
          </p:nvPr>
        </p:nvSpPr>
        <p:spPr>
          <a:xfrm>
            <a:off x="395287" y="4011910"/>
            <a:ext cx="8353425" cy="3600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Font typeface="Oswald"/>
              <a:buNone/>
              <a:defRPr sz="2400" b="0" i="0" u="none" strike="noStrike" cap="none">
                <a:solidFill>
                  <a:srgbClr val="0B53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ea typeface="Tahoma" charset="0"/>
                <a:cs typeface="Tahoma" charset="0"/>
                <a:sym typeface="Oswald"/>
              </a:defRPr>
            </a:lvl1pPr>
            <a:lvl2pPr marL="45720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5" name="Shape 15"/>
          <p:cNvSpPr/>
          <p:nvPr/>
        </p:nvSpPr>
        <p:spPr>
          <a:xfrm>
            <a:off x="8525" y="4821089"/>
            <a:ext cx="9027970" cy="322409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Shape 16"/>
          <p:cNvSpPr txBox="1">
            <a:spLocks noGrp="1"/>
          </p:cNvSpPr>
          <p:nvPr>
            <p:ph type="body" idx="3"/>
          </p:nvPr>
        </p:nvSpPr>
        <p:spPr>
          <a:xfrm>
            <a:off x="395287" y="2139701"/>
            <a:ext cx="3744912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Font typeface="Oswald"/>
              <a:buNone/>
              <a:defRPr sz="1800" b="0" i="0" u="none" strike="noStrike" cap="none">
                <a:solidFill>
                  <a:srgbClr val="5959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ea typeface="Tahoma" charset="0"/>
                <a:cs typeface="Tahoma" charset="0"/>
                <a:sym typeface="Oswald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7" name="Shape 17"/>
          <p:cNvSpPr txBox="1">
            <a:spLocks noGrp="1"/>
          </p:cNvSpPr>
          <p:nvPr>
            <p:ph type="body" idx="4"/>
          </p:nvPr>
        </p:nvSpPr>
        <p:spPr>
          <a:xfrm>
            <a:off x="395287" y="4371975"/>
            <a:ext cx="8353500" cy="449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Oswald"/>
              <a:buNone/>
              <a:defRPr sz="1800" b="0" i="0" u="none" strike="noStrike" cap="none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ea typeface="Tahoma" charset="0"/>
                <a:cs typeface="Tahoma" charset="0"/>
                <a:sym typeface="Oswald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8" name="Shape 18"/>
          <p:cNvSpPr/>
          <p:nvPr/>
        </p:nvSpPr>
        <p:spPr>
          <a:xfrm>
            <a:off x="0" y="-975"/>
            <a:ext cx="9144000" cy="963899"/>
          </a:xfrm>
          <a:prstGeom prst="rect">
            <a:avLst/>
          </a:prstGeom>
          <a:solidFill>
            <a:srgbClr val="4A86E8"/>
          </a:solidFill>
          <a:ln w="19050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Oswald"/>
              <a:buNone/>
            </a:pPr>
            <a:r>
              <a:rPr lang="de-DE" sz="5500" b="0" i="0" u="none" strike="noStrike" cap="none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ea typeface="Tahoma" charset="0"/>
                <a:cs typeface="Tahoma" charset="0"/>
                <a:sym typeface="Oswald"/>
              </a:rPr>
              <a:t>     </a:t>
            </a:r>
            <a:r>
              <a:rPr lang="de-DE" sz="5500" b="0" i="0" u="none" strike="noStrike" cap="none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ea typeface="Tahoma" charset="0"/>
                <a:cs typeface="Tahoma" charset="0"/>
                <a:sym typeface="Oswald"/>
              </a:rPr>
              <a:t>SharkFest</a:t>
            </a:r>
            <a:r>
              <a:rPr lang="de-DE" sz="5500" b="0" i="0" u="none" strike="noStrike" cap="none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ea typeface="Tahoma" charset="0"/>
                <a:cs typeface="Tahoma" charset="0"/>
                <a:sym typeface="Oswald"/>
              </a:rPr>
              <a:t> ‘16 Europe </a:t>
            </a:r>
          </a:p>
        </p:txBody>
      </p:sp>
      <p:sp>
        <p:nvSpPr>
          <p:cNvPr id="19" name="Shape 19"/>
          <p:cNvSpPr txBox="1"/>
          <p:nvPr/>
        </p:nvSpPr>
        <p:spPr>
          <a:xfrm>
            <a:off x="429425" y="4371975"/>
            <a:ext cx="1855200" cy="449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de-DE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ea typeface="Tahoma" charset="0"/>
                <a:cs typeface="Tahoma" charset="0"/>
                <a:sym typeface="Oswald"/>
              </a:rPr>
              <a:t>#sf16eu</a:t>
            </a:r>
          </a:p>
          <a:p>
            <a:pPr lvl="0">
              <a:spcBef>
                <a:spcPts val="0"/>
              </a:spcBef>
              <a:buNone/>
            </a:pPr>
            <a:endParaRPr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lide Page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9144000" cy="62753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Oswald"/>
              <a:buNone/>
              <a:defRPr sz="3000" b="0" i="0" u="none" strike="noStrike" cap="none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ea typeface="Tahoma" charset="0"/>
                <a:cs typeface="Tahoma" charset="0"/>
                <a:sym typeface="Oswald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22" name="Shape 22"/>
          <p:cNvSpPr txBox="1">
            <a:spLocks noGrp="1"/>
          </p:cNvSpPr>
          <p:nvPr>
            <p:ph type="body" idx="2"/>
          </p:nvPr>
        </p:nvSpPr>
        <p:spPr>
          <a:xfrm>
            <a:off x="395287" y="771525"/>
            <a:ext cx="8353425" cy="4032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79388" marR="0" lvl="0" indent="-1587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ea typeface="Tahoma" charset="0"/>
                <a:cs typeface="Tahoma" charset="0"/>
                <a:sym typeface="Oswald"/>
              </a:defRPr>
            </a:lvl1pPr>
            <a:lvl2pPr marL="444500" marR="0" lvl="1" indent="-635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L="803275" marR="0" lvl="2" indent="-793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L="1076325" marR="0" lvl="3" indent="-9842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L="1341438" marR="0" lvl="4" indent="-109537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xfrm>
            <a:off x="4437983" y="4878958"/>
            <a:ext cx="259104" cy="200918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771189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png"/><Relationship Id="rId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/>
        </p:nvSpPr>
        <p:spPr>
          <a:xfrm>
            <a:off x="311700" y="4776725"/>
            <a:ext cx="8520599" cy="281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de-DE" sz="1500" b="0" i="0" u="none" strike="noStrike" cap="non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ea typeface="Tahoma" charset="0"/>
                <a:cs typeface="Tahoma" charset="0"/>
                <a:sym typeface="Oswald"/>
              </a:rPr>
              <a:t> </a:t>
            </a:r>
            <a:r>
              <a:rPr lang="de-DE" sz="1500" b="0" i="0" u="none" strike="noStrike" cap="none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ea typeface="Tahoma" charset="0"/>
                <a:cs typeface="Tahoma" charset="0"/>
                <a:sym typeface="Oswald"/>
              </a:rPr>
              <a:t>SharkFest</a:t>
            </a:r>
            <a:r>
              <a:rPr lang="de-DE" sz="1500" b="0" i="0" u="none" strike="noStrike" cap="non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ea typeface="Tahoma" charset="0"/>
                <a:cs typeface="Tahoma" charset="0"/>
                <a:sym typeface="Oswald"/>
              </a:rPr>
              <a:t> ’16 Europe • </a:t>
            </a:r>
            <a:r>
              <a:rPr lang="de-DE" sz="1500" b="0" i="0" u="none" strike="noStrike" cap="none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ea typeface="Tahoma" charset="0"/>
                <a:cs typeface="Tahoma" charset="0"/>
                <a:sym typeface="Oswald"/>
              </a:rPr>
              <a:t>Arnhem</a:t>
            </a:r>
            <a:r>
              <a:rPr lang="de-DE" sz="1500" b="0" i="0" u="none" strike="noStrike" cap="non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ea typeface="Tahoma" charset="0"/>
                <a:cs typeface="Tahoma" charset="0"/>
                <a:sym typeface="Oswald"/>
              </a:rPr>
              <a:t>, </a:t>
            </a:r>
            <a:r>
              <a:rPr lang="de-DE" sz="1500" b="0" i="0" u="none" strike="noStrike" cap="none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ea typeface="Tahoma" charset="0"/>
                <a:cs typeface="Tahoma" charset="0"/>
                <a:sym typeface="Oswald"/>
              </a:rPr>
              <a:t>Netherlands</a:t>
            </a:r>
            <a:r>
              <a:rPr lang="de-DE" sz="1500" b="0" i="0" u="none" strike="noStrike" cap="non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ea typeface="Tahoma" charset="0"/>
                <a:cs typeface="Tahoma" charset="0"/>
                <a:sym typeface="Oswald"/>
              </a:rPr>
              <a:t> • </a:t>
            </a:r>
            <a:r>
              <a:rPr lang="de-DE" sz="1500" b="0" i="0" u="none" strike="noStrike" cap="none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ea typeface="Tahoma" charset="0"/>
                <a:cs typeface="Tahoma" charset="0"/>
                <a:sym typeface="Oswald"/>
              </a:rPr>
              <a:t>October</a:t>
            </a:r>
            <a:r>
              <a:rPr lang="de-DE" sz="1500" b="0" i="0" u="none" strike="noStrike" cap="non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ea typeface="Tahoma" charset="0"/>
                <a:cs typeface="Tahoma" charset="0"/>
                <a:sym typeface="Oswald"/>
              </a:rPr>
              <a:t> 17-19, 2016 • #sf</a:t>
            </a:r>
            <a:r>
              <a:rPr lang="de-DE" sz="1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ea typeface="Tahoma" charset="0"/>
                <a:cs typeface="Tahoma" charset="0"/>
                <a:sym typeface="Oswald"/>
              </a:rPr>
              <a:t>16eu</a:t>
            </a: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endParaRPr sz="2400" b="0" i="0" u="none" strike="noStrike" cap="none" dirty="0">
              <a:solidFill>
                <a:srgbClr val="0B539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 Normal" charset="0"/>
              <a:ea typeface="Tahoma Normal" charset="0"/>
              <a:cs typeface="Tahoma Normal" charset="0"/>
              <a:sym typeface="Oswald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endParaRPr sz="1800" b="0" i="0" u="none" strike="noStrike" cap="none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 Normal" charset="0"/>
              <a:ea typeface="Tahoma Normal" charset="0"/>
              <a:cs typeface="Tahoma Normal" charset="0"/>
              <a:sym typeface="Oswald"/>
            </a:endParaRPr>
          </a:p>
        </p:txBody>
      </p:sp>
      <p:pic>
        <p:nvPicPr>
          <p:cNvPr id="7" name="Shape 7" descr="netherlands1.png"/>
          <p:cNvPicPr preferRelativeResize="0"/>
          <p:nvPr/>
        </p:nvPicPr>
        <p:blipFill rotWithShape="1">
          <a:blip r:embed="rId5">
            <a:alphaModFix amt="36000"/>
          </a:blip>
          <a:srcRect/>
          <a:stretch/>
        </p:blipFill>
        <p:spPr>
          <a:xfrm>
            <a:off x="2807750" y="1058324"/>
            <a:ext cx="3409049" cy="386849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8" name="Shape 8"/>
          <p:cNvGrpSpPr/>
          <p:nvPr/>
        </p:nvGrpSpPr>
        <p:grpSpPr>
          <a:xfrm>
            <a:off x="8525" y="-8525"/>
            <a:ext cx="9144000" cy="614099"/>
            <a:chOff x="8525" y="-8525"/>
            <a:chExt cx="9144000" cy="614099"/>
          </a:xfrm>
        </p:grpSpPr>
        <p:sp>
          <p:nvSpPr>
            <p:cNvPr id="9" name="Shape 9"/>
            <p:cNvSpPr/>
            <p:nvPr/>
          </p:nvSpPr>
          <p:spPr>
            <a:xfrm>
              <a:off x="8525" y="-8525"/>
              <a:ext cx="9144000" cy="614099"/>
            </a:xfrm>
            <a:prstGeom prst="rect">
              <a:avLst/>
            </a:prstGeom>
            <a:solidFill>
              <a:srgbClr val="4A86E8"/>
            </a:solidFill>
            <a:ln w="19050" cap="flat" cmpd="sng">
              <a:solidFill>
                <a:srgbClr val="4A86E8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Font typeface="Oswald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0" name="Shape 10" descr="sflogo white.png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147145" y="60486"/>
              <a:ext cx="476074" cy="476074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2" r:id="rId3"/>
  </p:sldLayoutIdLst>
  <p:timing>
    <p:tnLst>
      <p:par>
        <p:cTn id="1" dur="indefinite" restart="never" nodeType="tmRoot"/>
      </p:par>
    </p:tnLst>
  </p:timing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kary@packetbomb.com" TargetMode="External"/><Relationship Id="rId3" Type="http://schemas.openxmlformats.org/officeDocument/2006/relationships/hyperlink" Target="http://packetbomb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ct val="25000"/>
              <a:buFont typeface="Oswald"/>
              <a:buNone/>
            </a:pPr>
            <a:r>
              <a:rPr lang="de-DE" dirty="0" smtClean="0">
                <a:latin typeface="Tahoma Normal" charset="0"/>
                <a:ea typeface="Tahoma Normal" charset="0"/>
                <a:cs typeface="Tahoma Normal" charset="0"/>
              </a:rPr>
              <a:t>Real World Case Studies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ct val="25000"/>
              <a:buFont typeface="Oswald"/>
              <a:buNone/>
            </a:pPr>
            <a:r>
              <a:rPr lang="de-DE" sz="3200" dirty="0" smtClean="0">
                <a:latin typeface="Tahoma Normal" charset="0"/>
                <a:ea typeface="Tahoma Normal" charset="0"/>
                <a:cs typeface="Tahoma Normal" charset="0"/>
              </a:rPr>
              <a:t>Packet A(</a:t>
            </a:r>
            <a:r>
              <a:rPr lang="de-DE" sz="3200" dirty="0" err="1" smtClean="0">
                <a:latin typeface="Tahoma Normal" charset="0"/>
                <a:ea typeface="Tahoma Normal" charset="0"/>
                <a:cs typeface="Tahoma Normal" charset="0"/>
              </a:rPr>
              <a:t>nalysis</a:t>
            </a:r>
            <a:r>
              <a:rPr lang="de-DE" sz="3200" dirty="0" smtClean="0">
                <a:latin typeface="Tahoma Normal" charset="0"/>
                <a:ea typeface="Tahoma Normal" charset="0"/>
                <a:cs typeface="Tahoma Normal" charset="0"/>
              </a:rPr>
              <a:t>)-Team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ct val="25000"/>
              <a:buFont typeface="Oswald"/>
              <a:buNone/>
            </a:pPr>
            <a:endParaRPr lang="de-DE" sz="4000" u="none" strike="noStrike" cap="none" dirty="0">
              <a:solidFill>
                <a:srgbClr val="0B5394"/>
              </a:solidFill>
              <a:latin typeface="Tahoma Normal" charset="0"/>
              <a:ea typeface="Tahoma Normal" charset="0"/>
              <a:cs typeface="Tahoma Normal" charset="0"/>
              <a:sym typeface="Oswald"/>
            </a:endParaRPr>
          </a:p>
        </p:txBody>
      </p:sp>
      <p:sp>
        <p:nvSpPr>
          <p:cNvPr id="30" name="Shape 30"/>
          <p:cNvSpPr txBox="1">
            <a:spLocks noGrp="1"/>
          </p:cNvSpPr>
          <p:nvPr>
            <p:ph type="body" idx="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ct val="25000"/>
              <a:buFont typeface="Oswald"/>
              <a:buNone/>
            </a:pPr>
            <a:r>
              <a:rPr lang="de-DE" dirty="0" smtClean="0">
                <a:latin typeface="Tahoma Normal" charset="0"/>
                <a:ea typeface="Tahoma Normal" charset="0"/>
                <a:cs typeface="Tahoma Normal" charset="0"/>
              </a:rPr>
              <a:t>Kary Rogers</a:t>
            </a:r>
            <a:endParaRPr lang="de-DE" sz="2400" u="none" strike="noStrike" cap="none" dirty="0">
              <a:solidFill>
                <a:srgbClr val="0B5394"/>
              </a:solidFill>
              <a:latin typeface="Tahoma Normal" charset="0"/>
              <a:ea typeface="Tahoma Normal" charset="0"/>
              <a:cs typeface="Tahoma Normal" charset="0"/>
              <a:sym typeface="Oswald"/>
            </a:endParaRPr>
          </a:p>
        </p:txBody>
      </p:sp>
      <p:sp>
        <p:nvSpPr>
          <p:cNvPr id="31" name="Shape 31"/>
          <p:cNvSpPr txBox="1">
            <a:spLocks noGrp="1"/>
          </p:cNvSpPr>
          <p:nvPr>
            <p:ph type="body" idx="3"/>
          </p:nvPr>
        </p:nvSpPr>
        <p:spPr>
          <a:xfrm>
            <a:off x="395287" y="2643573"/>
            <a:ext cx="3744912" cy="5762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ct val="25000"/>
              <a:buFont typeface="Oswald"/>
              <a:buNone/>
            </a:pPr>
            <a:r>
              <a:rPr lang="de-DE" dirty="0" smtClean="0">
                <a:latin typeface="Tahoma Normal" charset="0"/>
                <a:ea typeface="Tahoma Normal" charset="0"/>
                <a:cs typeface="Tahoma Normal" charset="0"/>
              </a:rPr>
              <a:t>19 </a:t>
            </a:r>
            <a:r>
              <a:rPr lang="de-DE" dirty="0" err="1" smtClean="0">
                <a:latin typeface="Tahoma Normal" charset="0"/>
                <a:ea typeface="Tahoma Normal" charset="0"/>
                <a:cs typeface="Tahoma Normal" charset="0"/>
              </a:rPr>
              <a:t>October</a:t>
            </a:r>
            <a:r>
              <a:rPr lang="de-DE" dirty="0" smtClean="0">
                <a:latin typeface="Tahoma Normal" charset="0"/>
                <a:ea typeface="Tahoma Normal" charset="0"/>
                <a:cs typeface="Tahoma Normal" charset="0"/>
              </a:rPr>
              <a:t> 2016</a:t>
            </a:r>
            <a:endParaRPr lang="de-DE" sz="1800" u="none" strike="noStrike" cap="none" dirty="0">
              <a:solidFill>
                <a:srgbClr val="595959"/>
              </a:solidFill>
              <a:latin typeface="Tahoma Normal" charset="0"/>
              <a:ea typeface="Tahoma Normal" charset="0"/>
              <a:cs typeface="Tahoma Normal" charset="0"/>
              <a:sym typeface="Oswald"/>
            </a:endParaRPr>
          </a:p>
        </p:txBody>
      </p:sp>
      <p:sp>
        <p:nvSpPr>
          <p:cNvPr id="32" name="Shape 32"/>
          <p:cNvSpPr txBox="1">
            <a:spLocks noGrp="1"/>
          </p:cNvSpPr>
          <p:nvPr>
            <p:ph type="body" idx="4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Oswald"/>
              <a:buNone/>
            </a:pPr>
            <a:r>
              <a:rPr lang="de-DE" dirty="0" err="1" smtClean="0">
                <a:latin typeface="Tahoma Normal" charset="0"/>
                <a:ea typeface="Tahoma Normal" charset="0"/>
                <a:cs typeface="Tahoma Normal" charset="0"/>
              </a:rPr>
              <a:t>Director</a:t>
            </a:r>
            <a:r>
              <a:rPr lang="de-DE" dirty="0" smtClean="0">
                <a:latin typeface="Tahoma Normal" charset="0"/>
                <a:ea typeface="Tahoma Normal" charset="0"/>
                <a:cs typeface="Tahoma Normal" charset="0"/>
              </a:rPr>
              <a:t>, </a:t>
            </a:r>
            <a:r>
              <a:rPr lang="de-DE" dirty="0" err="1" smtClean="0">
                <a:latin typeface="Tahoma Normal" charset="0"/>
                <a:ea typeface="Tahoma Normal" charset="0"/>
                <a:cs typeface="Tahoma Normal" charset="0"/>
              </a:rPr>
              <a:t>Staff</a:t>
            </a:r>
            <a:r>
              <a:rPr lang="de-DE" dirty="0" smtClean="0">
                <a:latin typeface="Tahoma Normal" charset="0"/>
                <a:ea typeface="Tahoma Normal" charset="0"/>
                <a:cs typeface="Tahoma Normal" charset="0"/>
              </a:rPr>
              <a:t> Engineering - </a:t>
            </a:r>
            <a:r>
              <a:rPr lang="de-DE" dirty="0" err="1" smtClean="0">
                <a:latin typeface="Tahoma Normal" charset="0"/>
                <a:ea typeface="Tahoma Normal" charset="0"/>
                <a:cs typeface="Tahoma Normal" charset="0"/>
              </a:rPr>
              <a:t>Riverbed</a:t>
            </a:r>
            <a:endParaRPr lang="de-DE" sz="1800" u="none" strike="noStrike" cap="none" dirty="0">
              <a:solidFill>
                <a:srgbClr val="000000"/>
              </a:solidFill>
              <a:latin typeface="Tahoma Normal" charset="0"/>
              <a:ea typeface="Tahoma Normal" charset="0"/>
              <a:cs typeface="Tahoma Normal" charset="0"/>
              <a:sym typeface="Oswa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Picture 121"/>
          <p:cNvPicPr>
            <a:picLocks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rot="16200000">
            <a:off x="533549" y="2551659"/>
            <a:ext cx="3871020" cy="40184"/>
          </a:xfrm>
          <a:prstGeom prst="rect">
            <a:avLst/>
          </a:prstGeom>
        </p:spPr>
      </p:pic>
      <p:pic>
        <p:nvPicPr>
          <p:cNvPr id="124" name="Picture 123"/>
          <p:cNvPicPr>
            <a:picLocks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rot="16200000">
            <a:off x="4438054" y="2551658"/>
            <a:ext cx="3871020" cy="40184"/>
          </a:xfrm>
          <a:prstGeom prst="rect">
            <a:avLst/>
          </a:prstGeom>
        </p:spPr>
      </p:pic>
      <p:sp>
        <p:nvSpPr>
          <p:cNvPr id="126" name="Shape 126"/>
          <p:cNvSpPr/>
          <p:nvPr/>
        </p:nvSpPr>
        <p:spPr>
          <a:xfrm>
            <a:off x="2549426" y="776883"/>
            <a:ext cx="3744724" cy="529084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26789" tIns="26789" rIns="26789" bIns="26789" anchor="ctr"/>
          <a:lstStyle/>
          <a:p>
            <a:pPr>
              <a:defRPr sz="2400"/>
            </a:pPr>
            <a:endParaRPr sz="1266"/>
          </a:p>
        </p:txBody>
      </p:sp>
      <p:sp>
        <p:nvSpPr>
          <p:cNvPr id="127" name="Shape 127"/>
          <p:cNvSpPr/>
          <p:nvPr/>
        </p:nvSpPr>
        <p:spPr>
          <a:xfrm>
            <a:off x="2549426" y="951012"/>
            <a:ext cx="3744724" cy="529084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26789" tIns="26789" rIns="26789" bIns="26789" anchor="ctr"/>
          <a:lstStyle/>
          <a:p>
            <a:pPr>
              <a:defRPr sz="2400"/>
            </a:pPr>
            <a:endParaRPr sz="1266"/>
          </a:p>
        </p:txBody>
      </p:sp>
      <p:sp>
        <p:nvSpPr>
          <p:cNvPr id="128" name="Shape 128"/>
          <p:cNvSpPr/>
          <p:nvPr/>
        </p:nvSpPr>
        <p:spPr>
          <a:xfrm flipH="1">
            <a:off x="2549381" y="1627435"/>
            <a:ext cx="3743113" cy="415232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26789" tIns="26789" rIns="26789" bIns="26789" anchor="ctr"/>
          <a:lstStyle/>
          <a:p>
            <a:pPr>
              <a:defRPr sz="2400"/>
            </a:pPr>
            <a:endParaRPr sz="1266"/>
          </a:p>
        </p:txBody>
      </p:sp>
      <p:sp>
        <p:nvSpPr>
          <p:cNvPr id="129" name="Shape 129"/>
          <p:cNvSpPr/>
          <p:nvPr/>
        </p:nvSpPr>
        <p:spPr>
          <a:xfrm>
            <a:off x="2550318" y="2299105"/>
            <a:ext cx="3744724" cy="529085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26789" tIns="26789" rIns="26789" bIns="26789" anchor="ctr"/>
          <a:lstStyle/>
          <a:p>
            <a:pPr>
              <a:defRPr sz="2400"/>
            </a:pPr>
            <a:endParaRPr sz="1266"/>
          </a:p>
        </p:txBody>
      </p:sp>
      <p:sp>
        <p:nvSpPr>
          <p:cNvPr id="130" name="Shape 130"/>
          <p:cNvSpPr/>
          <p:nvPr/>
        </p:nvSpPr>
        <p:spPr>
          <a:xfrm flipH="1">
            <a:off x="2549381" y="3821354"/>
            <a:ext cx="3743113" cy="41523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26789" tIns="26789" rIns="26789" bIns="26789" anchor="ctr"/>
          <a:lstStyle/>
          <a:p>
            <a:pPr>
              <a:defRPr sz="2400"/>
            </a:pPr>
            <a:endParaRPr sz="1266"/>
          </a:p>
        </p:txBody>
      </p:sp>
      <p:sp>
        <p:nvSpPr>
          <p:cNvPr id="131" name="Shape 131"/>
          <p:cNvSpPr/>
          <p:nvPr/>
        </p:nvSpPr>
        <p:spPr>
          <a:xfrm>
            <a:off x="6583264" y="3173720"/>
            <a:ext cx="514164" cy="2387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6789" tIns="26789" rIns="26789" bIns="26789" anchor="ctr">
            <a:spAutoFit/>
          </a:bodyPr>
          <a:lstStyle>
            <a:lvl1pPr>
              <a:defRPr sz="2400"/>
            </a:lvl1pPr>
          </a:lstStyle>
          <a:p>
            <a:r>
              <a:rPr sz="1200" dirty="0"/>
              <a:t>200ms</a:t>
            </a:r>
          </a:p>
        </p:txBody>
      </p:sp>
      <p:sp>
        <p:nvSpPr>
          <p:cNvPr id="132" name="Shape 132"/>
          <p:cNvSpPr/>
          <p:nvPr/>
        </p:nvSpPr>
        <p:spPr>
          <a:xfrm>
            <a:off x="2077148" y="170029"/>
            <a:ext cx="950180" cy="4234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6789" tIns="26789" rIns="26789" bIns="26789" anchor="ctr">
            <a:spAutoFit/>
          </a:bodyPr>
          <a:lstStyle/>
          <a:p>
            <a:r>
              <a:rPr sz="2400" dirty="0">
                <a:latin typeface="Tahoma" charset="0"/>
                <a:ea typeface="Tahoma" charset="0"/>
                <a:cs typeface="Tahoma" charset="0"/>
              </a:rPr>
              <a:t>Host A</a:t>
            </a:r>
          </a:p>
        </p:txBody>
      </p:sp>
      <p:sp>
        <p:nvSpPr>
          <p:cNvPr id="133" name="Shape 133"/>
          <p:cNvSpPr/>
          <p:nvPr/>
        </p:nvSpPr>
        <p:spPr>
          <a:xfrm>
            <a:off x="5981653" y="170029"/>
            <a:ext cx="946974" cy="4234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6789" tIns="26789" rIns="26789" bIns="26789" anchor="ctr">
            <a:spAutoFit/>
          </a:bodyPr>
          <a:lstStyle/>
          <a:p>
            <a:r>
              <a:rPr sz="2400" dirty="0">
                <a:latin typeface="Tahoma" charset="0"/>
                <a:ea typeface="Tahoma" charset="0"/>
                <a:cs typeface="Tahoma" charset="0"/>
              </a:rPr>
              <a:t>Host B</a:t>
            </a:r>
          </a:p>
        </p:txBody>
      </p:sp>
      <p:sp>
        <p:nvSpPr>
          <p:cNvPr id="134" name="Shape 134"/>
          <p:cNvSpPr/>
          <p:nvPr/>
        </p:nvSpPr>
        <p:spPr>
          <a:xfrm>
            <a:off x="3663907" y="177688"/>
            <a:ext cx="1549703" cy="4234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6789" tIns="26789" rIns="26789" bIns="26789" anchor="ctr">
            <a:spAutoFit/>
          </a:bodyPr>
          <a:lstStyle/>
          <a:p>
            <a:r>
              <a:rPr sz="2400" dirty="0">
                <a:latin typeface="Tahoma" charset="0"/>
                <a:ea typeface="Tahoma" charset="0"/>
                <a:cs typeface="Tahoma" charset="0"/>
              </a:rPr>
              <a:t>3420 bytes</a:t>
            </a:r>
          </a:p>
        </p:txBody>
      </p:sp>
      <p:sp>
        <p:nvSpPr>
          <p:cNvPr id="135" name="Shape 135"/>
          <p:cNvSpPr/>
          <p:nvPr/>
        </p:nvSpPr>
        <p:spPr>
          <a:xfrm flipV="1">
            <a:off x="2991865" y="381744"/>
            <a:ext cx="672042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26789" tIns="26789" rIns="26789" bIns="26789" anchor="ctr"/>
          <a:lstStyle/>
          <a:p>
            <a:pPr>
              <a:defRPr sz="2400"/>
            </a:pPr>
            <a:endParaRPr sz="1266"/>
          </a:p>
        </p:txBody>
      </p:sp>
      <p:sp>
        <p:nvSpPr>
          <p:cNvPr id="136" name="Shape 136"/>
          <p:cNvSpPr/>
          <p:nvPr/>
        </p:nvSpPr>
        <p:spPr>
          <a:xfrm flipV="1">
            <a:off x="5261610" y="389404"/>
            <a:ext cx="672042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26789" tIns="26789" rIns="26789" bIns="26789" anchor="ctr"/>
          <a:lstStyle/>
          <a:p>
            <a:pPr>
              <a:defRPr sz="2400"/>
            </a:pPr>
            <a:endParaRPr sz="1266"/>
          </a:p>
        </p:txBody>
      </p:sp>
      <p:sp>
        <p:nvSpPr>
          <p:cNvPr id="137" name="Shape 137"/>
          <p:cNvSpPr/>
          <p:nvPr/>
        </p:nvSpPr>
        <p:spPr>
          <a:xfrm>
            <a:off x="3841824" y="629070"/>
            <a:ext cx="770644" cy="2387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6789" tIns="26789" rIns="26789" bIns="26789" anchor="ctr">
            <a:spAutoFit/>
          </a:bodyPr>
          <a:lstStyle/>
          <a:p>
            <a:r>
              <a:rPr sz="1200" dirty="0"/>
              <a:t>1460 MSS</a:t>
            </a:r>
          </a:p>
        </p:txBody>
      </p:sp>
      <p:sp>
        <p:nvSpPr>
          <p:cNvPr id="138" name="Shape 138"/>
          <p:cNvSpPr/>
          <p:nvPr/>
        </p:nvSpPr>
        <p:spPr>
          <a:xfrm>
            <a:off x="1249024" y="629069"/>
            <a:ext cx="1152159" cy="2387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6789" tIns="26789" rIns="26789" bIns="26789" anchor="ctr">
            <a:spAutoFit/>
          </a:bodyPr>
          <a:lstStyle>
            <a:lvl1pPr>
              <a:defRPr sz="1700"/>
            </a:lvl1pPr>
          </a:lstStyle>
          <a:p>
            <a:r>
              <a:rPr sz="1200" dirty="0"/>
              <a:t>seq=0 len=1460</a:t>
            </a:r>
          </a:p>
        </p:txBody>
      </p:sp>
      <p:sp>
        <p:nvSpPr>
          <p:cNvPr id="139" name="Shape 139"/>
          <p:cNvSpPr/>
          <p:nvPr/>
        </p:nvSpPr>
        <p:spPr>
          <a:xfrm>
            <a:off x="1004213" y="831628"/>
            <a:ext cx="1407036" cy="2387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6789" tIns="26789" rIns="26789" bIns="26789" anchor="ctr">
            <a:spAutoFit/>
          </a:bodyPr>
          <a:lstStyle>
            <a:lvl1pPr>
              <a:defRPr sz="1700"/>
            </a:lvl1pPr>
          </a:lstStyle>
          <a:p>
            <a:r>
              <a:rPr sz="1200" dirty="0"/>
              <a:t>seq=1460 len=1460</a:t>
            </a:r>
          </a:p>
        </p:txBody>
      </p:sp>
      <p:sp>
        <p:nvSpPr>
          <p:cNvPr id="140" name="Shape 140"/>
          <p:cNvSpPr/>
          <p:nvPr/>
        </p:nvSpPr>
        <p:spPr>
          <a:xfrm>
            <a:off x="6453887" y="1493016"/>
            <a:ext cx="722554" cy="2387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6789" tIns="26789" rIns="26789" bIns="26789" anchor="ctr">
            <a:spAutoFit/>
          </a:bodyPr>
          <a:lstStyle>
            <a:lvl1pPr>
              <a:defRPr sz="1700"/>
            </a:lvl1pPr>
          </a:lstStyle>
          <a:p>
            <a:r>
              <a:rPr sz="1200" dirty="0"/>
              <a:t>ack=2920</a:t>
            </a:r>
          </a:p>
        </p:txBody>
      </p:sp>
      <p:sp>
        <p:nvSpPr>
          <p:cNvPr id="141" name="Shape 141"/>
          <p:cNvSpPr/>
          <p:nvPr/>
        </p:nvSpPr>
        <p:spPr>
          <a:xfrm>
            <a:off x="1082116" y="2179721"/>
            <a:ext cx="1322077" cy="2387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6789" tIns="26789" rIns="26789" bIns="26789" anchor="ctr">
            <a:spAutoFit/>
          </a:bodyPr>
          <a:lstStyle>
            <a:lvl1pPr>
              <a:defRPr sz="1700"/>
            </a:lvl1pPr>
          </a:lstStyle>
          <a:p>
            <a:r>
              <a:rPr sz="1200" dirty="0"/>
              <a:t>seq=2920 len=500</a:t>
            </a:r>
          </a:p>
        </p:txBody>
      </p:sp>
      <p:sp>
        <p:nvSpPr>
          <p:cNvPr id="142" name="Shape 142"/>
          <p:cNvSpPr/>
          <p:nvPr/>
        </p:nvSpPr>
        <p:spPr>
          <a:xfrm>
            <a:off x="6479069" y="3701970"/>
            <a:ext cx="722554" cy="2387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6789" tIns="26789" rIns="26789" bIns="26789" anchor="ctr">
            <a:spAutoFit/>
          </a:bodyPr>
          <a:lstStyle>
            <a:lvl1pPr>
              <a:defRPr sz="1700"/>
            </a:lvl1pPr>
          </a:lstStyle>
          <a:p>
            <a:r>
              <a:rPr sz="1200" dirty="0"/>
              <a:t>ack=3420</a:t>
            </a:r>
          </a:p>
        </p:txBody>
      </p:sp>
      <p:sp>
        <p:nvSpPr>
          <p:cNvPr id="143" name="Shape 143"/>
          <p:cNvSpPr/>
          <p:nvPr/>
        </p:nvSpPr>
        <p:spPr>
          <a:xfrm>
            <a:off x="6453886" y="1184942"/>
            <a:ext cx="1333298" cy="2387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6789" tIns="26789" rIns="26789" bIns="26789" anchor="ctr">
            <a:spAutoFit/>
          </a:bodyPr>
          <a:lstStyle>
            <a:lvl1pPr>
              <a:defRPr sz="1700"/>
            </a:lvl1pPr>
          </a:lstStyle>
          <a:p>
            <a:r>
              <a:rPr sz="1200" dirty="0"/>
              <a:t>delayed ACK timer</a:t>
            </a:r>
          </a:p>
        </p:txBody>
      </p:sp>
      <p:sp>
        <p:nvSpPr>
          <p:cNvPr id="144" name="Shape 144"/>
          <p:cNvSpPr/>
          <p:nvPr/>
        </p:nvSpPr>
        <p:spPr>
          <a:xfrm>
            <a:off x="6509792" y="2707496"/>
            <a:ext cx="1333298" cy="2387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6789" tIns="26789" rIns="26789" bIns="26789" anchor="ctr">
            <a:spAutoFit/>
          </a:bodyPr>
          <a:lstStyle>
            <a:lvl1pPr>
              <a:defRPr sz="1700"/>
            </a:lvl1pPr>
          </a:lstStyle>
          <a:p>
            <a:r>
              <a:rPr sz="1200" dirty="0"/>
              <a:t>delayed ACK timer</a:t>
            </a:r>
          </a:p>
        </p:txBody>
      </p:sp>
      <p:sp>
        <p:nvSpPr>
          <p:cNvPr id="145" name="Shape 145"/>
          <p:cNvSpPr/>
          <p:nvPr/>
        </p:nvSpPr>
        <p:spPr>
          <a:xfrm flipV="1">
            <a:off x="6439152" y="2826880"/>
            <a:ext cx="1" cy="932447"/>
          </a:xfrm>
          <a:prstGeom prst="line">
            <a:avLst/>
          </a:prstGeom>
          <a:ln w="25400">
            <a:solidFill>
              <a:srgbClr val="000000"/>
            </a:solidFill>
            <a:miter lim="400000"/>
            <a:headEnd type="triangle"/>
            <a:tailEnd type="triangle"/>
          </a:ln>
        </p:spPr>
        <p:txBody>
          <a:bodyPr lIns="26789" tIns="26789" rIns="26789" bIns="26789" anchor="ctr"/>
          <a:lstStyle/>
          <a:p>
            <a:pPr>
              <a:defRPr sz="2400"/>
            </a:pPr>
            <a:endParaRPr sz="1266"/>
          </a:p>
        </p:txBody>
      </p:sp>
    </p:spTree>
    <p:extLst>
      <p:ext uri="{BB962C8B-B14F-4D97-AF65-F5344CB8AC3E}">
        <p14:creationId xmlns:p14="http://schemas.microsoft.com/office/powerpoint/2010/main" val="1880115831"/>
      </p:ext>
    </p:extLst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7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1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5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8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6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9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" grpId="0" animBg="1" advAuto="0"/>
      <p:bldP spid="127" grpId="0" animBg="1" advAuto="0"/>
      <p:bldP spid="128" grpId="0" animBg="1" advAuto="0"/>
      <p:bldP spid="129" grpId="0" animBg="1" advAuto="0"/>
      <p:bldP spid="130" grpId="0" animBg="1" advAuto="0"/>
      <p:bldP spid="131" grpId="0" animBg="1" advAuto="0"/>
      <p:bldP spid="134" grpId="0" animBg="1" advAuto="0"/>
      <p:bldP spid="135" grpId="0" animBg="1" advAuto="0"/>
      <p:bldP spid="136" grpId="0" animBg="1" advAuto="0"/>
      <p:bldP spid="137" grpId="0" animBg="1" advAuto="0"/>
      <p:bldP spid="137" grpId="1" animBg="1" advAuto="0"/>
      <p:bldP spid="138" grpId="0" animBg="1" advAuto="0"/>
      <p:bldP spid="139" grpId="0" animBg="1" advAuto="0"/>
      <p:bldP spid="140" grpId="0" animBg="1" advAuto="0"/>
      <p:bldP spid="141" grpId="0" animBg="1" advAuto="0"/>
      <p:bldP spid="142" grpId="0" animBg="1" advAuto="0"/>
      <p:bldP spid="143" grpId="0" animBg="1" advAuto="0"/>
      <p:bldP spid="143" grpId="1" animBg="1" advAuto="0"/>
      <p:bldP spid="144" grpId="0" animBg="1" advAuto="0"/>
      <p:bldP spid="144" grpId="1" animBg="1" advAuto="0"/>
      <p:bldP spid="145" grpId="0" animBg="1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0" y="-1"/>
            <a:ext cx="9144000" cy="555625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de-DE" sz="3000" dirty="0" err="1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Tomcat</a:t>
            </a:r>
            <a:r>
              <a:rPr lang="de-DE" sz="30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 Performance Take </a:t>
            </a:r>
            <a:r>
              <a:rPr lang="de-DE" sz="3000" dirty="0" err="1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Away</a:t>
            </a:r>
            <a:endParaRPr lang="de-DE" sz="3000" dirty="0">
              <a:solidFill>
                <a:schemeClr val="bg1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395288" y="771525"/>
            <a:ext cx="8353425" cy="4032250"/>
          </a:xfrm>
          <a:prstGeom prst="rect">
            <a:avLst/>
          </a:prstGeom>
        </p:spPr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Know</a:t>
            </a:r>
            <a:r>
              <a:rPr lang="de-DE" sz="2400" dirty="0" smtClean="0">
                <a:latin typeface="Tahoma" charset="0"/>
                <a:ea typeface="Tahoma" charset="0"/>
                <a:cs typeface="Tahoma" charset="0"/>
              </a:rPr>
              <a:t> TCP </a:t>
            </a: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basics</a:t>
            </a:r>
            <a:r>
              <a:rPr lang="de-DE" sz="2400" dirty="0" smtClean="0">
                <a:latin typeface="Tahoma" charset="0"/>
                <a:ea typeface="Tahoma" charset="0"/>
                <a:cs typeface="Tahoma" charset="0"/>
              </a:rPr>
              <a:t> e.g. </a:t>
            </a: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delayed</a:t>
            </a:r>
            <a:r>
              <a:rPr lang="de-DE" sz="2400" dirty="0" smtClean="0">
                <a:latin typeface="Tahoma" charset="0"/>
                <a:ea typeface="Tahoma" charset="0"/>
                <a:cs typeface="Tahoma" charset="0"/>
              </a:rPr>
              <a:t> ACK</a:t>
            </a:r>
          </a:p>
          <a:p>
            <a:pPr marL="342900" indent="-342900">
              <a:buFont typeface="Arial" charset="0"/>
              <a:buChar char="•"/>
            </a:pP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Know</a:t>
            </a:r>
            <a:r>
              <a:rPr lang="de-DE" sz="2400" dirty="0" smtClean="0">
                <a:latin typeface="Tahoma" charset="0"/>
                <a:ea typeface="Tahoma" charset="0"/>
                <a:cs typeface="Tahoma" charset="0"/>
              </a:rPr>
              <a:t> TCP </a:t>
            </a: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basics</a:t>
            </a:r>
            <a:r>
              <a:rPr lang="de-DE" sz="2400" dirty="0" smtClean="0">
                <a:latin typeface="Tahoma" charset="0"/>
                <a:ea typeface="Tahoma" charset="0"/>
                <a:cs typeface="Tahoma" charset="0"/>
              </a:rPr>
              <a:t> e.g. </a:t>
            </a: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bytes</a:t>
            </a:r>
            <a:r>
              <a:rPr lang="de-DE" sz="2400" dirty="0" smtClean="0">
                <a:latin typeface="Tahoma" charset="0"/>
                <a:ea typeface="Tahoma" charset="0"/>
                <a:cs typeface="Tahoma" charset="0"/>
              </a:rPr>
              <a:t> in </a:t>
            </a: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flight</a:t>
            </a:r>
            <a:endParaRPr lang="de-DE" sz="2400" dirty="0" smtClean="0">
              <a:latin typeface="Tahoma" charset="0"/>
              <a:ea typeface="Tahoma" charset="0"/>
              <a:cs typeface="Tahoma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Wireshark</a:t>
            </a:r>
            <a:r>
              <a:rPr lang="de-DE" sz="2400" dirty="0" smtClean="0"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setup</a:t>
            </a:r>
            <a:endParaRPr lang="de-DE" sz="2400" dirty="0" smtClean="0">
              <a:latin typeface="Tahoma" charset="0"/>
              <a:ea typeface="Tahoma" charset="0"/>
              <a:cs typeface="Tahoma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de-DE" sz="2400" dirty="0" smtClean="0">
                <a:latin typeface="Tahoma" charset="0"/>
                <a:ea typeface="Tahoma" charset="0"/>
                <a:cs typeface="Tahoma" charset="0"/>
              </a:rPr>
              <a:t>Not all </a:t>
            </a: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questions</a:t>
            </a:r>
            <a:r>
              <a:rPr lang="de-DE" sz="2400" dirty="0" smtClean="0"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can</a:t>
            </a:r>
            <a:r>
              <a:rPr lang="de-DE" sz="2400" dirty="0" smtClean="0"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be</a:t>
            </a:r>
            <a:r>
              <a:rPr lang="de-DE" sz="2400" dirty="0" smtClean="0"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answered</a:t>
            </a:r>
            <a:endParaRPr lang="de-DE" sz="2400" dirty="0" smtClean="0">
              <a:latin typeface="Tahoma" charset="0"/>
              <a:ea typeface="Tahoma" charset="0"/>
              <a:cs typeface="Tahoma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de-DE" sz="2400" dirty="0" smtClean="0">
                <a:latin typeface="Tahoma" charset="0"/>
                <a:ea typeface="Tahoma" charset="0"/>
                <a:cs typeface="Tahoma" charset="0"/>
              </a:rPr>
              <a:t>But </a:t>
            </a: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issues</a:t>
            </a:r>
            <a:r>
              <a:rPr lang="de-DE" sz="2400" dirty="0" smtClean="0"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can</a:t>
            </a:r>
            <a:r>
              <a:rPr lang="de-DE" sz="2400" dirty="0" smtClean="0">
                <a:latin typeface="Tahoma" charset="0"/>
                <a:ea typeface="Tahoma" charset="0"/>
                <a:cs typeface="Tahoma" charset="0"/>
              </a:rPr>
              <a:t> still </a:t>
            </a: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be</a:t>
            </a:r>
            <a:r>
              <a:rPr lang="de-DE" sz="2400" dirty="0" smtClean="0"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solved</a:t>
            </a:r>
            <a:endParaRPr lang="de-DE" sz="2400" dirty="0" smtClean="0">
              <a:latin typeface="Tahoma" charset="0"/>
              <a:ea typeface="Tahoma" charset="0"/>
              <a:cs typeface="Tahoma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de-DE" sz="2400" dirty="0" smtClean="0">
                <a:latin typeface="Tahoma" charset="0"/>
                <a:ea typeface="Tahoma" charset="0"/>
                <a:cs typeface="Tahoma" charset="0"/>
              </a:rPr>
              <a:t>The </a:t>
            </a: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journey</a:t>
            </a:r>
            <a:r>
              <a:rPr lang="de-DE" sz="2400" dirty="0" smtClean="0"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holds</a:t>
            </a:r>
            <a:r>
              <a:rPr lang="de-DE" sz="2400" dirty="0" smtClean="0"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the</a:t>
            </a:r>
            <a:r>
              <a:rPr lang="de-DE" sz="2400" dirty="0" smtClean="0"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value</a:t>
            </a:r>
            <a:endParaRPr lang="de-DE" sz="2400" dirty="0" smtClean="0">
              <a:latin typeface="Tahoma" charset="0"/>
              <a:ea typeface="Tahoma" charset="0"/>
              <a:cs typeface="Tahoma" charset="0"/>
            </a:endParaRPr>
          </a:p>
          <a:p>
            <a:endParaRPr lang="de-DE" dirty="0" smtClean="0"/>
          </a:p>
          <a:p>
            <a:endParaRPr lang="de-D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0" y="3507854"/>
            <a:ext cx="8942940" cy="958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38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0" y="-1"/>
            <a:ext cx="9144000" cy="555625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de-DE" sz="3000" dirty="0" err="1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Contact</a:t>
            </a:r>
            <a:endParaRPr lang="de-DE" sz="3000" dirty="0">
              <a:solidFill>
                <a:schemeClr val="bg1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395288" y="771525"/>
            <a:ext cx="8353425" cy="4032250"/>
          </a:xfrm>
          <a:prstGeom prst="rect">
            <a:avLst/>
          </a:prstGeom>
        </p:spPr>
        <p:txBody>
          <a:bodyPr/>
          <a:lstStyle/>
          <a:p>
            <a:pPr marL="285750" indent="-285750">
              <a:buFont typeface="Arial" charset="0"/>
              <a:buChar char="•"/>
            </a:pPr>
            <a:r>
              <a:rPr lang="de-DE" sz="2800" dirty="0" smtClean="0">
                <a:latin typeface="Tahoma" charset="0"/>
                <a:ea typeface="Tahoma" charset="0"/>
                <a:cs typeface="Tahoma" charset="0"/>
                <a:hlinkClick r:id="rId2"/>
              </a:rPr>
              <a:t>kary@packetbomb.com</a:t>
            </a:r>
            <a:endParaRPr lang="de-DE" sz="2800" dirty="0" smtClean="0">
              <a:latin typeface="Tahoma" charset="0"/>
              <a:ea typeface="Tahoma" charset="0"/>
              <a:cs typeface="Tahoma" charset="0"/>
            </a:endParaRPr>
          </a:p>
          <a:p>
            <a:pPr marL="285750" indent="-285750">
              <a:buFont typeface="Arial" charset="0"/>
              <a:buChar char="•"/>
            </a:pPr>
            <a:endParaRPr lang="de-DE" sz="2800" dirty="0" smtClean="0">
              <a:latin typeface="Tahoma" charset="0"/>
              <a:ea typeface="Tahoma" charset="0"/>
              <a:cs typeface="Tahoma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de-DE" sz="2800" dirty="0" smtClean="0">
                <a:latin typeface="Tahoma" charset="0"/>
                <a:ea typeface="Tahoma" charset="0"/>
                <a:cs typeface="Tahoma" charset="0"/>
                <a:hlinkClick r:id="rId3"/>
              </a:rPr>
              <a:t>http://packetbomb.com</a:t>
            </a:r>
            <a:endParaRPr lang="de-DE" sz="2800" dirty="0" smtClean="0">
              <a:latin typeface="Tahoma" charset="0"/>
              <a:ea typeface="Tahoma" charset="0"/>
              <a:cs typeface="Tahoma" charset="0"/>
            </a:endParaRPr>
          </a:p>
          <a:p>
            <a:pPr marL="285750" indent="-285750">
              <a:buFont typeface="Arial" charset="0"/>
              <a:buChar char="•"/>
            </a:pPr>
            <a:endParaRPr lang="de-DE" sz="2800" dirty="0" smtClean="0">
              <a:latin typeface="Tahoma" charset="0"/>
              <a:ea typeface="Tahoma" charset="0"/>
              <a:cs typeface="Tahoma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de-DE" sz="2800" dirty="0" smtClean="0">
                <a:latin typeface="Tahoma" charset="0"/>
                <a:ea typeface="Tahoma" charset="0"/>
                <a:cs typeface="Tahoma" charset="0"/>
              </a:rPr>
              <a:t>@</a:t>
            </a:r>
            <a:r>
              <a:rPr lang="de-DE" sz="2800" dirty="0" err="1" smtClean="0">
                <a:latin typeface="Tahoma" charset="0"/>
                <a:ea typeface="Tahoma" charset="0"/>
                <a:cs typeface="Tahoma" charset="0"/>
              </a:rPr>
              <a:t>packetbomb</a:t>
            </a:r>
            <a:endParaRPr lang="de-DE" sz="2800" dirty="0" smtClean="0">
              <a:latin typeface="Tahoma" charset="0"/>
              <a:ea typeface="Tahoma" charset="0"/>
              <a:cs typeface="Tahoma" charset="0"/>
            </a:endParaRPr>
          </a:p>
          <a:p>
            <a:pPr marL="285750" indent="-285750">
              <a:buFont typeface="Arial" charset="0"/>
              <a:buChar char="•"/>
            </a:pPr>
            <a:endParaRPr lang="de-DE" sz="2800" dirty="0">
              <a:latin typeface="Tahoma" charset="0"/>
              <a:ea typeface="Tahoma" charset="0"/>
              <a:cs typeface="Tahoma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de-DE" sz="2800" dirty="0" err="1" smtClean="0">
                <a:latin typeface="Tahoma" charset="0"/>
                <a:ea typeface="Tahoma" charset="0"/>
                <a:cs typeface="Tahoma" charset="0"/>
              </a:rPr>
              <a:t>Fill</a:t>
            </a:r>
            <a:r>
              <a:rPr lang="de-DE" sz="2800" dirty="0" smtClean="0">
                <a:latin typeface="Tahoma" charset="0"/>
                <a:ea typeface="Tahoma" charset="0"/>
                <a:cs typeface="Tahoma" charset="0"/>
              </a:rPr>
              <a:t> out </a:t>
            </a:r>
            <a:r>
              <a:rPr lang="de-DE" sz="2800" dirty="0" err="1" smtClean="0">
                <a:latin typeface="Tahoma" charset="0"/>
                <a:ea typeface="Tahoma" charset="0"/>
                <a:cs typeface="Tahoma" charset="0"/>
              </a:rPr>
              <a:t>the</a:t>
            </a:r>
            <a:r>
              <a:rPr lang="de-DE" sz="2800" dirty="0" smtClean="0"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de-DE" sz="2800" dirty="0" err="1" smtClean="0">
                <a:latin typeface="Tahoma" charset="0"/>
                <a:ea typeface="Tahoma" charset="0"/>
                <a:cs typeface="Tahoma" charset="0"/>
              </a:rPr>
              <a:t>survey</a:t>
            </a:r>
            <a:r>
              <a:rPr lang="de-DE" sz="2800" dirty="0" smtClean="0">
                <a:latin typeface="Tahoma" charset="0"/>
                <a:ea typeface="Tahoma" charset="0"/>
                <a:cs typeface="Tahoma" charset="0"/>
              </a:rPr>
              <a:t> in </a:t>
            </a:r>
            <a:r>
              <a:rPr lang="de-DE" sz="2800" dirty="0" err="1" smtClean="0">
                <a:latin typeface="Tahoma" charset="0"/>
                <a:ea typeface="Tahoma" charset="0"/>
                <a:cs typeface="Tahoma" charset="0"/>
              </a:rPr>
              <a:t>the</a:t>
            </a:r>
            <a:r>
              <a:rPr lang="de-DE" sz="2800" dirty="0" smtClean="0"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de-DE" sz="2800" dirty="0" err="1" smtClean="0">
                <a:latin typeface="Tahoma" charset="0"/>
                <a:ea typeface="Tahoma" charset="0"/>
                <a:cs typeface="Tahoma" charset="0"/>
              </a:rPr>
              <a:t>app</a:t>
            </a:r>
            <a:r>
              <a:rPr lang="de-DE" sz="2800" dirty="0" smtClean="0">
                <a:latin typeface="Tahoma" charset="0"/>
                <a:ea typeface="Tahoma" charset="0"/>
                <a:cs typeface="Tahoma" charset="0"/>
              </a:rPr>
              <a:t>!</a:t>
            </a:r>
          </a:p>
          <a:p>
            <a:pPr marL="285750" indent="-285750">
              <a:buFont typeface="Arial" charset="0"/>
              <a:buChar char="•"/>
            </a:pPr>
            <a:endParaRPr lang="de-DE" sz="2800" dirty="0" smtClean="0">
              <a:latin typeface="Tahoma" charset="0"/>
              <a:ea typeface="Tahoma" charset="0"/>
              <a:cs typeface="Tahoma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de-DE" sz="2800" dirty="0" smtClean="0">
                <a:latin typeface="Tahoma" charset="0"/>
                <a:ea typeface="Tahoma" charset="0"/>
                <a:cs typeface="Tahoma" charset="0"/>
              </a:rPr>
              <a:t>Free </a:t>
            </a:r>
            <a:r>
              <a:rPr lang="de-DE" sz="2800" dirty="0" err="1" smtClean="0">
                <a:latin typeface="Tahoma" charset="0"/>
                <a:ea typeface="Tahoma" charset="0"/>
                <a:cs typeface="Tahoma" charset="0"/>
              </a:rPr>
              <a:t>beer</a:t>
            </a:r>
            <a:r>
              <a:rPr lang="de-DE" sz="2800" dirty="0" smtClean="0"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de-DE" sz="2800" dirty="0" err="1" smtClean="0">
                <a:latin typeface="Tahoma" charset="0"/>
                <a:ea typeface="Tahoma" charset="0"/>
                <a:cs typeface="Tahoma" charset="0"/>
              </a:rPr>
              <a:t>challenge</a:t>
            </a:r>
            <a:r>
              <a:rPr lang="de-DE" sz="2800" dirty="0" smtClean="0">
                <a:latin typeface="Tahoma" charset="0"/>
                <a:ea typeface="Tahoma" charset="0"/>
                <a:cs typeface="Tahoma" charset="0"/>
              </a:rPr>
              <a:t>!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2986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0" y="-1"/>
            <a:ext cx="9144000" cy="555625"/>
          </a:xfrm>
          <a:prstGeom prst="rect">
            <a:avLst/>
          </a:prstGeom>
        </p:spPr>
        <p:txBody>
          <a:bodyPr/>
          <a:lstStyle/>
          <a:p>
            <a:pPr lvl="0" algn="ctr">
              <a:buClr>
                <a:schemeClr val="lt1"/>
              </a:buClr>
              <a:buSzPct val="25000"/>
            </a:pPr>
            <a:r>
              <a:rPr lang="de-DE" sz="3000" dirty="0" smtClean="0">
                <a:solidFill>
                  <a:schemeClr val="lt1"/>
                </a:solidFill>
                <a:latin typeface="Tahoma Normal" charset="0"/>
                <a:ea typeface="Tahoma Normal" charset="0"/>
                <a:cs typeface="Tahoma Normal" charset="0"/>
                <a:sym typeface="Oswald"/>
              </a:rPr>
              <a:t>Packet A(</a:t>
            </a:r>
            <a:r>
              <a:rPr lang="de-DE" sz="3000" dirty="0" err="1" smtClean="0">
                <a:solidFill>
                  <a:schemeClr val="lt1"/>
                </a:solidFill>
                <a:latin typeface="Tahoma Normal" charset="0"/>
                <a:ea typeface="Tahoma Normal" charset="0"/>
                <a:cs typeface="Tahoma Normal" charset="0"/>
                <a:sym typeface="Oswald"/>
              </a:rPr>
              <a:t>nalysis</a:t>
            </a:r>
            <a:r>
              <a:rPr lang="de-DE" sz="3000" dirty="0" smtClean="0">
                <a:solidFill>
                  <a:schemeClr val="lt1"/>
                </a:solidFill>
                <a:latin typeface="Tahoma Normal" charset="0"/>
                <a:ea typeface="Tahoma Normal" charset="0"/>
                <a:cs typeface="Tahoma Normal" charset="0"/>
                <a:sym typeface="Oswald"/>
              </a:rPr>
              <a:t>)-Team</a:t>
            </a:r>
            <a:endParaRPr lang="de-DE" sz="3000" dirty="0">
              <a:solidFill>
                <a:schemeClr val="lt1"/>
              </a:solidFill>
              <a:latin typeface="Tahoma Normal" charset="0"/>
              <a:ea typeface="Tahoma Normal" charset="0"/>
              <a:cs typeface="Tahoma Normal" charset="0"/>
              <a:sym typeface="Oswald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395288" y="771525"/>
            <a:ext cx="8353425" cy="4032250"/>
          </a:xfrm>
          <a:prstGeom prst="rect">
            <a:avLst/>
          </a:prstGeom>
        </p:spPr>
        <p:txBody>
          <a:bodyPr/>
          <a:lstStyle/>
          <a:p>
            <a:pPr marL="285750" indent="-285750">
              <a:buFont typeface="Arial" charset="0"/>
              <a:buChar char="•"/>
            </a:pPr>
            <a:r>
              <a:rPr lang="de-DE" sz="2400" dirty="0" smtClean="0">
                <a:latin typeface="Tahoma" charset="0"/>
                <a:ea typeface="Tahoma" charset="0"/>
                <a:cs typeface="Tahoma" charset="0"/>
              </a:rPr>
              <a:t>Real </a:t>
            </a: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world</a:t>
            </a:r>
            <a:r>
              <a:rPr lang="de-DE" sz="2400" dirty="0" smtClean="0"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problems</a:t>
            </a:r>
            <a:r>
              <a:rPr lang="de-DE" sz="2400" dirty="0" smtClean="0"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from</a:t>
            </a:r>
            <a:r>
              <a:rPr lang="de-DE" sz="2400" dirty="0" smtClean="0">
                <a:latin typeface="Tahoma" charset="0"/>
                <a:ea typeface="Tahoma" charset="0"/>
                <a:cs typeface="Tahoma" charset="0"/>
              </a:rPr>
              <a:t> real Internet </a:t>
            </a: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strangers</a:t>
            </a:r>
            <a:endParaRPr lang="de-DE" sz="2400" dirty="0" smtClean="0">
              <a:latin typeface="Tahoma" charset="0"/>
              <a:ea typeface="Tahoma" charset="0"/>
              <a:cs typeface="Tahoma" charset="0"/>
            </a:endParaRPr>
          </a:p>
          <a:p>
            <a:pPr marL="285750" indent="-285750">
              <a:buFont typeface="Arial" charset="0"/>
              <a:buChar char="•"/>
            </a:pPr>
            <a:endParaRPr lang="de-DE" sz="2400" dirty="0">
              <a:latin typeface="Tahoma" charset="0"/>
              <a:ea typeface="Tahoma" charset="0"/>
              <a:cs typeface="Tahoma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They</a:t>
            </a:r>
            <a:r>
              <a:rPr lang="de-DE" sz="2400" dirty="0" smtClean="0"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get</a:t>
            </a:r>
            <a:r>
              <a:rPr lang="de-DE" sz="2400" dirty="0" smtClean="0"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their</a:t>
            </a:r>
            <a:r>
              <a:rPr lang="de-DE" sz="2400" dirty="0" smtClean="0"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problem</a:t>
            </a:r>
            <a:r>
              <a:rPr lang="de-DE" sz="2400" dirty="0" smtClean="0"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solved</a:t>
            </a:r>
            <a:r>
              <a:rPr lang="de-DE" sz="2400" dirty="0" smtClean="0">
                <a:latin typeface="Tahoma" charset="0"/>
                <a:ea typeface="Tahoma" charset="0"/>
                <a:cs typeface="Tahoma" charset="0"/>
              </a:rPr>
              <a:t>, I </a:t>
            </a: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get</a:t>
            </a:r>
            <a:r>
              <a:rPr lang="de-DE" sz="2400" dirty="0" smtClean="0">
                <a:latin typeface="Tahoma" charset="0"/>
                <a:ea typeface="Tahoma" charset="0"/>
                <a:cs typeface="Tahoma" charset="0"/>
              </a:rPr>
              <a:t> a </a:t>
            </a: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case</a:t>
            </a:r>
            <a:r>
              <a:rPr lang="de-DE" sz="2400" dirty="0" smtClean="0"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study</a:t>
            </a:r>
            <a:endParaRPr lang="de-DE" sz="2400" dirty="0">
              <a:latin typeface="Tahoma" charset="0"/>
              <a:ea typeface="Tahoma" charset="0"/>
              <a:cs typeface="Tahoma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550" y="1919181"/>
            <a:ext cx="3929964" cy="2884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896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0" y="-1"/>
            <a:ext cx="9144000" cy="555625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de-DE" sz="3000" dirty="0" smtClean="0">
                <a:solidFill>
                  <a:schemeClr val="bg1"/>
                </a:solidFill>
              </a:rPr>
              <a:t>Case Studies</a:t>
            </a:r>
            <a:endParaRPr lang="de-DE" sz="3000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395288" y="771525"/>
            <a:ext cx="8353425" cy="4032250"/>
          </a:xfrm>
          <a:prstGeom prst="rect">
            <a:avLst/>
          </a:prstGeom>
        </p:spPr>
        <p:txBody>
          <a:bodyPr/>
          <a:lstStyle/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One</a:t>
            </a:r>
            <a:r>
              <a:rPr lang="de-DE" sz="2400" dirty="0" smtClean="0">
                <a:latin typeface="Tahoma" charset="0"/>
                <a:ea typeface="Tahoma" charset="0"/>
                <a:cs typeface="Tahoma" charset="0"/>
              </a:rPr>
              <a:t> Way Performance Problem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endParaRPr lang="de-DE" sz="2400" dirty="0" smtClean="0">
              <a:latin typeface="Tahoma" charset="0"/>
              <a:ea typeface="Tahoma" charset="0"/>
              <a:cs typeface="Tahoma" charset="0"/>
            </a:endParaRP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de-DE" sz="2400" dirty="0" smtClean="0">
                <a:latin typeface="Tahoma" charset="0"/>
                <a:ea typeface="Tahoma" charset="0"/>
                <a:cs typeface="Tahoma" charset="0"/>
              </a:rPr>
              <a:t>Slow Web Page Load 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endParaRPr lang="de-DE" sz="2400" dirty="0" smtClean="0">
              <a:latin typeface="Tahoma" charset="0"/>
              <a:ea typeface="Tahoma" charset="0"/>
              <a:cs typeface="Tahoma" charset="0"/>
            </a:endParaRP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Tomcat</a:t>
            </a:r>
            <a:r>
              <a:rPr lang="de-DE" sz="2400" dirty="0" smtClean="0">
                <a:latin typeface="Tahoma" charset="0"/>
                <a:ea typeface="Tahoma" charset="0"/>
                <a:cs typeface="Tahoma" charset="0"/>
              </a:rPr>
              <a:t> Performance </a:t>
            </a: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Issue</a:t>
            </a:r>
            <a:endParaRPr lang="de-DE" sz="2400" dirty="0" smtClean="0"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360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0" y="-1"/>
            <a:ext cx="9144000" cy="555625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de-DE" sz="3000" dirty="0" err="1" smtClean="0">
                <a:solidFill>
                  <a:schemeClr val="bg1"/>
                </a:solidFill>
              </a:rPr>
              <a:t>One</a:t>
            </a:r>
            <a:r>
              <a:rPr lang="de-DE" sz="3000" dirty="0" smtClean="0">
                <a:solidFill>
                  <a:schemeClr val="bg1"/>
                </a:solidFill>
              </a:rPr>
              <a:t> Way Performance </a:t>
            </a:r>
            <a:r>
              <a:rPr lang="de-DE" sz="3000" dirty="0" err="1" smtClean="0">
                <a:solidFill>
                  <a:schemeClr val="bg1"/>
                </a:solidFill>
              </a:rPr>
              <a:t>Issue</a:t>
            </a:r>
            <a:endParaRPr lang="de-DE" sz="3000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395288" y="771525"/>
            <a:ext cx="8353425" cy="4032250"/>
          </a:xfrm>
          <a:prstGeom prst="rect">
            <a:avLst/>
          </a:prstGeom>
        </p:spPr>
        <p:txBody>
          <a:bodyPr/>
          <a:lstStyle/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Transatlantic</a:t>
            </a:r>
            <a:r>
              <a:rPr lang="de-DE" sz="2400" dirty="0" smtClean="0">
                <a:latin typeface="Tahoma" charset="0"/>
                <a:ea typeface="Tahoma" charset="0"/>
                <a:cs typeface="Tahoma" charset="0"/>
              </a:rPr>
              <a:t> MPLS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de-DE" sz="2400" dirty="0" smtClean="0">
                <a:latin typeface="Tahoma" charset="0"/>
                <a:ea typeface="Tahoma" charset="0"/>
                <a:cs typeface="Tahoma" charset="0"/>
              </a:rPr>
              <a:t>~100ms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de-DE" sz="2400" dirty="0" smtClean="0">
                <a:latin typeface="Tahoma" charset="0"/>
                <a:ea typeface="Tahoma" charset="0"/>
                <a:cs typeface="Tahoma" charset="0"/>
              </a:rPr>
              <a:t>100Mbps </a:t>
            </a: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bandwidth</a:t>
            </a:r>
            <a:endParaRPr lang="de-DE" sz="2400" dirty="0" smtClean="0">
              <a:latin typeface="Tahoma" charset="0"/>
              <a:ea typeface="Tahoma" charset="0"/>
              <a:cs typeface="Tahoma" charset="0"/>
            </a:endParaRP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Wget</a:t>
            </a:r>
            <a:r>
              <a:rPr lang="de-DE" sz="2400" dirty="0" smtClean="0"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test</a:t>
            </a:r>
            <a:endParaRPr lang="de-DE" sz="2400" dirty="0" smtClean="0">
              <a:latin typeface="Tahoma" charset="0"/>
              <a:ea typeface="Tahoma" charset="0"/>
              <a:cs typeface="Tahoma" charset="0"/>
            </a:endParaRP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de-DE" sz="2400" dirty="0" smtClean="0">
                <a:latin typeface="Tahoma" charset="0"/>
                <a:ea typeface="Tahoma" charset="0"/>
                <a:cs typeface="Tahoma" charset="0"/>
              </a:rPr>
              <a:t>100Mbps in </a:t>
            </a: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one</a:t>
            </a:r>
            <a:r>
              <a:rPr lang="de-DE" sz="2400" dirty="0" smtClean="0"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direction</a:t>
            </a:r>
            <a:endParaRPr lang="de-DE" sz="2400" dirty="0" smtClean="0">
              <a:latin typeface="Tahoma" charset="0"/>
              <a:ea typeface="Tahoma" charset="0"/>
              <a:cs typeface="Tahoma" charset="0"/>
            </a:endParaRP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de-DE" sz="2400" dirty="0" smtClean="0">
                <a:latin typeface="Tahoma" charset="0"/>
                <a:ea typeface="Tahoma" charset="0"/>
                <a:cs typeface="Tahoma" charset="0"/>
              </a:rPr>
              <a:t>20 </a:t>
            </a: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to</a:t>
            </a:r>
            <a:r>
              <a:rPr lang="de-DE" sz="2400" dirty="0" smtClean="0">
                <a:latin typeface="Tahoma" charset="0"/>
                <a:ea typeface="Tahoma" charset="0"/>
                <a:cs typeface="Tahoma" charset="0"/>
              </a:rPr>
              <a:t> 40Mbps in </a:t>
            </a: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the</a:t>
            </a:r>
            <a:r>
              <a:rPr lang="de-DE" sz="2400" dirty="0" smtClean="0"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other</a:t>
            </a:r>
            <a:endParaRPr lang="de-DE" sz="2400" dirty="0" smtClean="0">
              <a:latin typeface="Tahoma" charset="0"/>
              <a:ea typeface="Tahoma" charset="0"/>
              <a:cs typeface="Tahoma" charset="0"/>
            </a:endParaRP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Why</a:t>
            </a:r>
            <a:r>
              <a:rPr lang="de-DE" sz="2400" dirty="0" smtClean="0"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god</a:t>
            </a:r>
            <a:r>
              <a:rPr lang="de-DE" sz="2400" dirty="0" smtClean="0"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why</a:t>
            </a:r>
            <a:r>
              <a:rPr lang="de-DE" sz="2400" dirty="0" smtClean="0">
                <a:latin typeface="Tahoma" charset="0"/>
                <a:ea typeface="Tahoma" charset="0"/>
                <a:cs typeface="Tahoma" charset="0"/>
              </a:rPr>
              <a:t>?</a:t>
            </a:r>
            <a:endParaRPr lang="de-DE" sz="2400" dirty="0"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79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0" y="-1"/>
            <a:ext cx="9144000" cy="555625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de-DE" sz="3000" dirty="0" err="1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One</a:t>
            </a:r>
            <a:r>
              <a:rPr lang="de-DE" sz="30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 Way Performance Take </a:t>
            </a:r>
            <a:r>
              <a:rPr lang="de-DE" sz="3000" dirty="0" err="1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A</a:t>
            </a:r>
            <a:r>
              <a:rPr lang="de-DE" sz="3000" dirty="0" err="1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way</a:t>
            </a:r>
            <a:endParaRPr lang="de-DE" sz="3000" dirty="0">
              <a:solidFill>
                <a:schemeClr val="bg1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395288" y="771525"/>
            <a:ext cx="8353425" cy="4032250"/>
          </a:xfrm>
          <a:prstGeom prst="rect">
            <a:avLst/>
          </a:prstGeom>
        </p:spPr>
        <p:txBody>
          <a:bodyPr/>
          <a:lstStyle/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de-DE" sz="2400" dirty="0" err="1" smtClean="0"/>
              <a:t>Wireshark</a:t>
            </a:r>
            <a:r>
              <a:rPr lang="de-DE" sz="2400" dirty="0" smtClean="0"/>
              <a:t> </a:t>
            </a:r>
            <a:r>
              <a:rPr lang="de-DE" sz="2400" dirty="0" err="1" smtClean="0"/>
              <a:t>setup</a:t>
            </a:r>
            <a:endParaRPr lang="de-DE" sz="2400" dirty="0" smtClean="0"/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de-DE" sz="2400" dirty="0" err="1" smtClean="0"/>
              <a:t>iRTT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determine</a:t>
            </a:r>
            <a:r>
              <a:rPr lang="de-DE" sz="2400" dirty="0" smtClean="0"/>
              <a:t> </a:t>
            </a:r>
            <a:r>
              <a:rPr lang="de-DE" sz="2400" dirty="0" err="1" smtClean="0"/>
              <a:t>client</a:t>
            </a:r>
            <a:r>
              <a:rPr lang="de-DE" sz="2400" dirty="0" smtClean="0"/>
              <a:t> </a:t>
            </a:r>
            <a:r>
              <a:rPr lang="de-DE" sz="2400" dirty="0" err="1" smtClean="0"/>
              <a:t>or</a:t>
            </a:r>
            <a:r>
              <a:rPr lang="de-DE" sz="2400" dirty="0" smtClean="0"/>
              <a:t> </a:t>
            </a:r>
            <a:r>
              <a:rPr lang="de-DE" sz="2400" dirty="0" err="1" smtClean="0"/>
              <a:t>server</a:t>
            </a:r>
            <a:r>
              <a:rPr lang="de-DE" sz="2400" dirty="0" smtClean="0"/>
              <a:t> </a:t>
            </a:r>
            <a:r>
              <a:rPr lang="de-DE" sz="2400" dirty="0" err="1" smtClean="0"/>
              <a:t>side</a:t>
            </a:r>
            <a:endParaRPr lang="de-DE" sz="2400" dirty="0" smtClean="0"/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de-DE" sz="2400" dirty="0" err="1" smtClean="0"/>
              <a:t>Tcptrace</a:t>
            </a:r>
            <a:r>
              <a:rPr lang="de-DE" sz="2400" dirty="0" smtClean="0"/>
              <a:t> </a:t>
            </a:r>
            <a:r>
              <a:rPr lang="de-DE" sz="2400" dirty="0" err="1" smtClean="0"/>
              <a:t>stream</a:t>
            </a:r>
            <a:r>
              <a:rPr lang="de-DE" sz="2400" dirty="0" smtClean="0"/>
              <a:t> </a:t>
            </a:r>
            <a:r>
              <a:rPr lang="de-DE" sz="2400" dirty="0" err="1" smtClean="0"/>
              <a:t>graph</a:t>
            </a:r>
            <a:r>
              <a:rPr lang="de-DE" sz="2400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</a:t>
            </a:r>
            <a:r>
              <a:rPr lang="de-DE" sz="2400" dirty="0" err="1" smtClean="0"/>
              <a:t>your</a:t>
            </a:r>
            <a:r>
              <a:rPr lang="de-DE" sz="2400" dirty="0" smtClean="0"/>
              <a:t> </a:t>
            </a:r>
            <a:r>
              <a:rPr lang="de-DE" sz="2400" dirty="0" err="1" smtClean="0"/>
              <a:t>friend</a:t>
            </a:r>
            <a:endParaRPr lang="de-DE" sz="2400" dirty="0" smtClean="0"/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de-DE" sz="2400" dirty="0" err="1" smtClean="0"/>
              <a:t>Analyze</a:t>
            </a:r>
            <a:r>
              <a:rPr lang="de-DE" sz="2400" dirty="0" smtClean="0"/>
              <a:t> </a:t>
            </a:r>
            <a:r>
              <a:rPr lang="de-DE" sz="2400" dirty="0" err="1" smtClean="0"/>
              <a:t>from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perspective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client</a:t>
            </a:r>
            <a:r>
              <a:rPr lang="de-DE" sz="2400" dirty="0" smtClean="0"/>
              <a:t> </a:t>
            </a:r>
            <a:r>
              <a:rPr lang="de-DE" sz="2400" dirty="0" err="1" smtClean="0"/>
              <a:t>or</a:t>
            </a:r>
            <a:r>
              <a:rPr lang="de-DE" sz="2400" dirty="0" smtClean="0"/>
              <a:t> </a:t>
            </a:r>
            <a:r>
              <a:rPr lang="de-DE" sz="2400" dirty="0" err="1" smtClean="0"/>
              <a:t>server</a:t>
            </a:r>
            <a:endParaRPr lang="de-DE" sz="2400" dirty="0" smtClean="0"/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de-DE" sz="2400" dirty="0" err="1" smtClean="0"/>
              <a:t>Know</a:t>
            </a:r>
            <a:r>
              <a:rPr lang="de-DE" sz="2400" dirty="0" smtClean="0"/>
              <a:t> </a:t>
            </a:r>
            <a:r>
              <a:rPr lang="de-DE" sz="2400" dirty="0" err="1" smtClean="0"/>
              <a:t>what</a:t>
            </a:r>
            <a:r>
              <a:rPr lang="de-DE" sz="2400" dirty="0" smtClean="0"/>
              <a:t> </a:t>
            </a:r>
            <a:r>
              <a:rPr lang="de-DE" sz="2400" dirty="0" err="1" smtClean="0"/>
              <a:t>you</a:t>
            </a:r>
            <a:r>
              <a:rPr lang="de-DE" sz="2400" dirty="0" smtClean="0"/>
              <a:t> </a:t>
            </a:r>
            <a:r>
              <a:rPr lang="de-DE" sz="2400" dirty="0" err="1" smtClean="0"/>
              <a:t>should</a:t>
            </a:r>
            <a:r>
              <a:rPr lang="de-DE" sz="2400" dirty="0" smtClean="0"/>
              <a:t> </a:t>
            </a:r>
            <a:r>
              <a:rPr lang="de-DE" sz="2400" dirty="0" err="1" smtClean="0"/>
              <a:t>see</a:t>
            </a:r>
            <a:r>
              <a:rPr lang="de-DE" sz="2400" dirty="0" smtClean="0"/>
              <a:t> (fast </a:t>
            </a:r>
            <a:r>
              <a:rPr lang="de-DE" sz="2400" dirty="0" err="1" smtClean="0"/>
              <a:t>retransmission</a:t>
            </a:r>
            <a:r>
              <a:rPr lang="de-DE" sz="2400" dirty="0" smtClean="0"/>
              <a:t>)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de-DE" sz="2400" dirty="0" smtClean="0"/>
              <a:t>Play </a:t>
            </a:r>
            <a:r>
              <a:rPr lang="de-DE" sz="2400" dirty="0" err="1" smtClean="0"/>
              <a:t>with</a:t>
            </a:r>
            <a:r>
              <a:rPr lang="de-DE" sz="2400" dirty="0" smtClean="0"/>
              <a:t> </a:t>
            </a:r>
            <a:r>
              <a:rPr lang="de-DE" sz="2400" dirty="0" err="1" smtClean="0"/>
              <a:t>config</a:t>
            </a:r>
            <a:r>
              <a:rPr lang="de-DE" sz="2400" dirty="0" smtClean="0"/>
              <a:t> </a:t>
            </a:r>
            <a:r>
              <a:rPr lang="de-DE" sz="2400" dirty="0" err="1" smtClean="0"/>
              <a:t>settings</a:t>
            </a:r>
            <a:r>
              <a:rPr lang="de-DE" sz="2400" dirty="0" smtClean="0"/>
              <a:t> e.g. relative </a:t>
            </a:r>
            <a:r>
              <a:rPr lang="de-DE" sz="2400" dirty="0" err="1" smtClean="0"/>
              <a:t>sequence</a:t>
            </a:r>
            <a:r>
              <a:rPr lang="de-DE" sz="2400" dirty="0" smtClean="0"/>
              <a:t> </a:t>
            </a:r>
            <a:r>
              <a:rPr lang="de-DE" sz="2400" dirty="0" err="1" smtClean="0"/>
              <a:t>numbers</a:t>
            </a:r>
            <a:endParaRPr lang="de-DE" sz="2400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001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0" y="-1"/>
            <a:ext cx="9144000" cy="555625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de-DE" sz="3000" dirty="0" smtClean="0">
                <a:solidFill>
                  <a:schemeClr val="bg1"/>
                </a:solidFill>
              </a:rPr>
              <a:t>Free Beer Challenge</a:t>
            </a:r>
            <a:endParaRPr lang="de-DE" sz="3000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395288" y="771525"/>
            <a:ext cx="8353425" cy="4032250"/>
          </a:xfrm>
          <a:prstGeom prst="rect">
            <a:avLst/>
          </a:prstGeom>
        </p:spPr>
        <p:txBody>
          <a:bodyPr/>
          <a:lstStyle/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de-DE" sz="2400" dirty="0" smtClean="0">
                <a:latin typeface="Tahoma" charset="0"/>
                <a:ea typeface="Tahoma" charset="0"/>
                <a:cs typeface="Tahoma" charset="0"/>
              </a:rPr>
              <a:t>Download </a:t>
            </a: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client</a:t>
            </a:r>
            <a:r>
              <a:rPr lang="de-DE" sz="2400" dirty="0" smtClean="0"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pcap</a:t>
            </a:r>
            <a:r>
              <a:rPr lang="de-DE" sz="2400" dirty="0" smtClean="0"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from</a:t>
            </a:r>
            <a:r>
              <a:rPr lang="de-DE" sz="2400" dirty="0">
                <a:latin typeface="Tahoma" charset="0"/>
                <a:ea typeface="Tahoma" charset="0"/>
                <a:cs typeface="Tahoma" charset="0"/>
              </a:rPr>
              <a:t>  </a:t>
            </a:r>
            <a:r>
              <a:rPr lang="de-DE" sz="1800" dirty="0" smtClean="0">
                <a:latin typeface="Tahoma" charset="0"/>
                <a:ea typeface="Tahoma" charset="0"/>
                <a:cs typeface="Tahoma" charset="0"/>
              </a:rPr>
              <a:t>http</a:t>
            </a:r>
            <a:r>
              <a:rPr lang="de-DE" sz="1800" dirty="0">
                <a:latin typeface="Tahoma" charset="0"/>
                <a:ea typeface="Tahoma" charset="0"/>
                <a:cs typeface="Tahoma" charset="0"/>
              </a:rPr>
              <a:t>://</a:t>
            </a:r>
            <a:r>
              <a:rPr lang="de-DE" sz="1800" dirty="0" err="1">
                <a:latin typeface="Tahoma" charset="0"/>
                <a:ea typeface="Tahoma" charset="0"/>
                <a:cs typeface="Tahoma" charset="0"/>
              </a:rPr>
              <a:t>packetbomb.com</a:t>
            </a:r>
            <a:r>
              <a:rPr lang="de-DE" sz="1800" dirty="0">
                <a:latin typeface="Tahoma" charset="0"/>
                <a:ea typeface="Tahoma" charset="0"/>
                <a:cs typeface="Tahoma" charset="0"/>
              </a:rPr>
              <a:t>/</a:t>
            </a:r>
            <a:r>
              <a:rPr lang="de-DE" sz="1800" dirty="0" err="1">
                <a:latin typeface="Tahoma" charset="0"/>
                <a:ea typeface="Tahoma" charset="0"/>
                <a:cs typeface="Tahoma" charset="0"/>
              </a:rPr>
              <a:t>troubleshooting</a:t>
            </a:r>
            <a:r>
              <a:rPr lang="de-DE" sz="1800" dirty="0">
                <a:latin typeface="Tahoma" charset="0"/>
                <a:ea typeface="Tahoma" charset="0"/>
                <a:cs typeface="Tahoma" charset="0"/>
              </a:rPr>
              <a:t>-a-</a:t>
            </a:r>
            <a:r>
              <a:rPr lang="de-DE" sz="1800" dirty="0" err="1">
                <a:latin typeface="Tahoma" charset="0"/>
                <a:ea typeface="Tahoma" charset="0"/>
                <a:cs typeface="Tahoma" charset="0"/>
              </a:rPr>
              <a:t>one</a:t>
            </a:r>
            <a:r>
              <a:rPr lang="de-DE" sz="1800" dirty="0">
                <a:latin typeface="Tahoma" charset="0"/>
                <a:ea typeface="Tahoma" charset="0"/>
                <a:cs typeface="Tahoma" charset="0"/>
              </a:rPr>
              <a:t>-</a:t>
            </a:r>
            <a:r>
              <a:rPr lang="de-DE" sz="1800" dirty="0" err="1">
                <a:latin typeface="Tahoma" charset="0"/>
                <a:ea typeface="Tahoma" charset="0"/>
                <a:cs typeface="Tahoma" charset="0"/>
              </a:rPr>
              <a:t>way</a:t>
            </a:r>
            <a:r>
              <a:rPr lang="de-DE" sz="1800" dirty="0">
                <a:latin typeface="Tahoma" charset="0"/>
                <a:ea typeface="Tahoma" charset="0"/>
                <a:cs typeface="Tahoma" charset="0"/>
              </a:rPr>
              <a:t>-performance-</a:t>
            </a:r>
            <a:r>
              <a:rPr lang="de-DE" sz="1800" dirty="0" err="1">
                <a:latin typeface="Tahoma" charset="0"/>
                <a:ea typeface="Tahoma" charset="0"/>
                <a:cs typeface="Tahoma" charset="0"/>
              </a:rPr>
              <a:t>issue</a:t>
            </a:r>
            <a:r>
              <a:rPr lang="de-DE" sz="1800" dirty="0">
                <a:latin typeface="Tahoma" charset="0"/>
                <a:ea typeface="Tahoma" charset="0"/>
                <a:cs typeface="Tahoma" charset="0"/>
              </a:rPr>
              <a:t>/</a:t>
            </a:r>
            <a:endParaRPr lang="de-DE" sz="1800" dirty="0" smtClean="0">
              <a:latin typeface="Tahoma" charset="0"/>
              <a:ea typeface="Tahoma" charset="0"/>
              <a:cs typeface="Tahoma" charset="0"/>
            </a:endParaRP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de-DE" sz="2400" dirty="0" smtClean="0">
                <a:latin typeface="Tahoma" charset="0"/>
                <a:ea typeface="Tahoma" charset="0"/>
                <a:cs typeface="Tahoma" charset="0"/>
              </a:rPr>
              <a:t>Tell </a:t>
            </a: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me</a:t>
            </a:r>
            <a:r>
              <a:rPr lang="de-DE" sz="2400" dirty="0" smtClean="0"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if</a:t>
            </a:r>
            <a:r>
              <a:rPr lang="de-DE" sz="2400" dirty="0" smtClean="0"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frame</a:t>
            </a:r>
            <a:r>
              <a:rPr lang="de-DE" sz="2400" dirty="0" smtClean="0">
                <a:latin typeface="Tahoma" charset="0"/>
                <a:ea typeface="Tahoma" charset="0"/>
                <a:cs typeface="Tahoma" charset="0"/>
              </a:rPr>
              <a:t> 24 </a:t>
            </a: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is</a:t>
            </a:r>
            <a:r>
              <a:rPr lang="de-DE" sz="2400" dirty="0" smtClean="0">
                <a:latin typeface="Tahoma" charset="0"/>
                <a:ea typeface="Tahoma" charset="0"/>
                <a:cs typeface="Tahoma" charset="0"/>
              </a:rPr>
              <a:t> a Fast Transmission </a:t>
            </a: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and</a:t>
            </a:r>
            <a:r>
              <a:rPr lang="de-DE" sz="2400" dirty="0" smtClean="0"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why</a:t>
            </a:r>
            <a:r>
              <a:rPr lang="de-DE" sz="2400" dirty="0" smtClean="0">
                <a:latin typeface="Tahoma" charset="0"/>
                <a:ea typeface="Tahoma" charset="0"/>
                <a:cs typeface="Tahoma" charset="0"/>
              </a:rPr>
              <a:t>        (2 </a:t>
            </a: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reasons</a:t>
            </a:r>
            <a:r>
              <a:rPr lang="de-DE" sz="2400" dirty="0" smtClean="0">
                <a:latin typeface="Tahoma" charset="0"/>
                <a:ea typeface="Tahoma" charset="0"/>
                <a:cs typeface="Tahoma" charset="0"/>
              </a:rPr>
              <a:t>)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de-DE" sz="2400" dirty="0" smtClean="0">
                <a:latin typeface="Tahoma" charset="0"/>
                <a:ea typeface="Tahoma" charset="0"/>
                <a:cs typeface="Tahoma" charset="0"/>
              </a:rPr>
              <a:t>First 3 </a:t>
            </a: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people</a:t>
            </a:r>
            <a:r>
              <a:rPr lang="de-DE" sz="2400" dirty="0" smtClean="0"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get</a:t>
            </a:r>
            <a:r>
              <a:rPr lang="de-DE" sz="2400" dirty="0" smtClean="0">
                <a:latin typeface="Tahoma" charset="0"/>
                <a:ea typeface="Tahoma" charset="0"/>
                <a:cs typeface="Tahoma" charset="0"/>
              </a:rPr>
              <a:t> a </a:t>
            </a: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free</a:t>
            </a:r>
            <a:r>
              <a:rPr lang="de-DE" sz="2400" dirty="0" smtClean="0"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drink</a:t>
            </a:r>
            <a:endParaRPr lang="de-DE" sz="2400" dirty="0" smtClean="0"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38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0" y="-1"/>
            <a:ext cx="9144000" cy="555625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de-DE" sz="30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Slow Web </a:t>
            </a:r>
            <a:r>
              <a:rPr lang="de-DE" sz="3000" dirty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P</a:t>
            </a:r>
            <a:r>
              <a:rPr lang="de-DE" sz="30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age </a:t>
            </a:r>
            <a:r>
              <a:rPr lang="de-DE" sz="3000" dirty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L</a:t>
            </a:r>
            <a:r>
              <a:rPr lang="de-DE" sz="30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oad </a:t>
            </a:r>
            <a:r>
              <a:rPr lang="de-DE" sz="3000" dirty="0" err="1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I</a:t>
            </a:r>
            <a:r>
              <a:rPr lang="de-DE" sz="3000" dirty="0" err="1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ssue</a:t>
            </a:r>
            <a:endParaRPr lang="de-DE" sz="3000" dirty="0">
              <a:solidFill>
                <a:schemeClr val="bg1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395288" y="771525"/>
            <a:ext cx="8353425" cy="4032250"/>
          </a:xfrm>
          <a:prstGeom prst="rect">
            <a:avLst/>
          </a:prstGeom>
        </p:spPr>
        <p:txBody>
          <a:bodyPr/>
          <a:lstStyle/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r>
              <a:rPr lang="de-DE" sz="2400" dirty="0" smtClean="0">
                <a:latin typeface="Tahoma" charset="0"/>
                <a:ea typeface="Tahoma" charset="0"/>
                <a:cs typeface="Tahoma" charset="0"/>
              </a:rPr>
              <a:t>Users </a:t>
            </a: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experiencing</a:t>
            </a:r>
            <a:r>
              <a:rPr lang="de-DE" sz="2400" dirty="0" smtClean="0"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very</a:t>
            </a:r>
            <a:r>
              <a:rPr lang="de-DE" sz="2400" dirty="0" smtClean="0"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slow</a:t>
            </a:r>
            <a:r>
              <a:rPr lang="de-DE" sz="2400" dirty="0" smtClean="0"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load</a:t>
            </a:r>
            <a:r>
              <a:rPr lang="de-DE" sz="2400" dirty="0" smtClean="0"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times</a:t>
            </a:r>
            <a:endParaRPr lang="de-DE" sz="2400" dirty="0" smtClean="0">
              <a:latin typeface="Tahoma" charset="0"/>
              <a:ea typeface="Tahoma" charset="0"/>
              <a:cs typeface="Tahoma" charset="0"/>
            </a:endParaRPr>
          </a:p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r>
              <a:rPr lang="de-DE" sz="2400" dirty="0" smtClean="0">
                <a:latin typeface="Tahoma" charset="0"/>
                <a:ea typeface="Tahoma" charset="0"/>
                <a:cs typeface="Tahoma" charset="0"/>
              </a:rPr>
              <a:t>All </a:t>
            </a: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external</a:t>
            </a:r>
            <a:r>
              <a:rPr lang="de-DE" sz="2400" dirty="0" smtClean="0"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sites</a:t>
            </a:r>
            <a:endParaRPr lang="de-DE" sz="2400" dirty="0" smtClean="0">
              <a:latin typeface="Tahoma" charset="0"/>
              <a:ea typeface="Tahoma" charset="0"/>
              <a:cs typeface="Tahoma" charset="0"/>
            </a:endParaRPr>
          </a:p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Checked</a:t>
            </a:r>
            <a:r>
              <a:rPr lang="de-DE" sz="2400" dirty="0" smtClean="0">
                <a:latin typeface="Tahoma" charset="0"/>
                <a:ea typeface="Tahoma" charset="0"/>
                <a:cs typeface="Tahoma" charset="0"/>
              </a:rPr>
              <a:t> DNS</a:t>
            </a:r>
          </a:p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Asked</a:t>
            </a:r>
            <a:r>
              <a:rPr lang="de-DE" sz="2400" dirty="0" smtClean="0"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for</a:t>
            </a:r>
            <a:r>
              <a:rPr lang="de-DE" sz="2400" dirty="0" smtClean="0">
                <a:latin typeface="Tahoma" charset="0"/>
                <a:ea typeface="Tahoma" charset="0"/>
                <a:cs typeface="Tahoma" charset="0"/>
              </a:rPr>
              <a:t> simple </a:t>
            </a: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test</a:t>
            </a:r>
            <a:r>
              <a:rPr lang="de-DE" sz="2400" dirty="0" smtClean="0"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case</a:t>
            </a:r>
            <a:endParaRPr lang="de-DE" sz="2400" dirty="0" smtClean="0">
              <a:latin typeface="Tahoma" charset="0"/>
              <a:ea typeface="Tahoma" charset="0"/>
              <a:cs typeface="Tahoma" charset="0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4514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0" y="-1"/>
            <a:ext cx="9144000" cy="555625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de-DE" sz="30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Slow Web </a:t>
            </a:r>
            <a:r>
              <a:rPr lang="de-DE" sz="3000" dirty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P</a:t>
            </a:r>
            <a:r>
              <a:rPr lang="de-DE" sz="30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age </a:t>
            </a:r>
            <a:r>
              <a:rPr lang="de-DE" sz="3000" dirty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L</a:t>
            </a:r>
            <a:r>
              <a:rPr lang="de-DE" sz="30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oad </a:t>
            </a:r>
            <a:r>
              <a:rPr lang="de-DE" sz="3000" dirty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T</a:t>
            </a:r>
            <a:r>
              <a:rPr lang="de-DE" sz="30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ake </a:t>
            </a:r>
            <a:r>
              <a:rPr lang="de-DE" sz="3000" dirty="0" err="1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A</a:t>
            </a:r>
            <a:r>
              <a:rPr lang="de-DE" sz="3000" dirty="0" err="1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way</a:t>
            </a:r>
            <a:endParaRPr lang="de-DE" sz="3000" dirty="0">
              <a:solidFill>
                <a:schemeClr val="bg1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395288" y="771525"/>
            <a:ext cx="8353425" cy="4032250"/>
          </a:xfrm>
          <a:prstGeom prst="rect">
            <a:avLst/>
          </a:prstGeom>
        </p:spPr>
        <p:txBody>
          <a:bodyPr/>
          <a:lstStyle/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r>
              <a:rPr lang="de-DE" sz="2400" dirty="0" smtClean="0">
                <a:latin typeface="Tahoma" charset="0"/>
                <a:ea typeface="Tahoma" charset="0"/>
                <a:cs typeface="Tahoma" charset="0"/>
              </a:rPr>
              <a:t>Start </a:t>
            </a: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with</a:t>
            </a:r>
            <a:r>
              <a:rPr lang="de-DE" sz="2400" dirty="0" smtClean="0"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Stats</a:t>
            </a:r>
            <a:r>
              <a:rPr lang="de-DE" sz="2400" dirty="0" smtClean="0">
                <a:latin typeface="Tahoma" charset="0"/>
                <a:ea typeface="Tahoma" charset="0"/>
                <a:cs typeface="Tahoma" charset="0"/>
              </a:rPr>
              <a:t> &gt; </a:t>
            </a:r>
            <a:r>
              <a:rPr lang="de-DE" sz="2400" dirty="0" err="1">
                <a:latin typeface="Tahoma" charset="0"/>
                <a:ea typeface="Tahoma" charset="0"/>
                <a:cs typeface="Tahoma" charset="0"/>
              </a:rPr>
              <a:t>C</a:t>
            </a: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onversations</a:t>
            </a:r>
            <a:endParaRPr lang="de-DE" sz="2400" dirty="0" smtClean="0">
              <a:latin typeface="Tahoma" charset="0"/>
              <a:ea typeface="Tahoma" charset="0"/>
              <a:cs typeface="Tahoma" charset="0"/>
            </a:endParaRPr>
          </a:p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Ask</a:t>
            </a:r>
            <a:r>
              <a:rPr lang="de-DE" sz="2400" dirty="0" smtClean="0"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user</a:t>
            </a:r>
            <a:r>
              <a:rPr lang="de-DE" sz="2400" dirty="0" smtClean="0"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for</a:t>
            </a:r>
            <a:r>
              <a:rPr lang="de-DE" sz="2400" dirty="0" smtClean="0">
                <a:latin typeface="Tahoma" charset="0"/>
                <a:ea typeface="Tahoma" charset="0"/>
                <a:cs typeface="Tahoma" charset="0"/>
              </a:rPr>
              <a:t> simple, </a:t>
            </a: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specific</a:t>
            </a:r>
            <a:r>
              <a:rPr lang="de-DE" sz="2400" dirty="0" smtClean="0"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test</a:t>
            </a:r>
            <a:r>
              <a:rPr lang="de-DE" sz="2400" dirty="0" smtClean="0"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and</a:t>
            </a:r>
            <a:r>
              <a:rPr lang="de-DE" sz="2400" dirty="0" smtClean="0"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only</a:t>
            </a:r>
            <a:r>
              <a:rPr lang="de-DE" sz="2400" dirty="0" smtClean="0"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capture</a:t>
            </a:r>
            <a:r>
              <a:rPr lang="de-DE" sz="2400" dirty="0" smtClean="0"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that</a:t>
            </a:r>
            <a:endParaRPr lang="de-DE" sz="2400" dirty="0" smtClean="0">
              <a:latin typeface="Tahoma" charset="0"/>
              <a:ea typeface="Tahoma" charset="0"/>
              <a:cs typeface="Tahoma" charset="0"/>
            </a:endParaRPr>
          </a:p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Always</a:t>
            </a:r>
            <a:r>
              <a:rPr lang="de-DE" sz="2400" dirty="0" smtClean="0">
                <a:latin typeface="Tahoma" charset="0"/>
                <a:ea typeface="Tahoma" charset="0"/>
                <a:cs typeface="Tahoma" charset="0"/>
              </a:rPr>
              <a:t> check </a:t>
            </a: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the</a:t>
            </a:r>
            <a:r>
              <a:rPr lang="de-DE" sz="2400" dirty="0" smtClean="0"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iRTT</a:t>
            </a:r>
            <a:endParaRPr lang="de-DE" sz="2400" dirty="0" smtClean="0">
              <a:latin typeface="Tahoma" charset="0"/>
              <a:ea typeface="Tahoma" charset="0"/>
              <a:cs typeface="Tahoma" charset="0"/>
            </a:endParaRPr>
          </a:p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r>
              <a:rPr lang="de-DE" sz="2400" dirty="0" smtClean="0">
                <a:latin typeface="Tahoma" charset="0"/>
                <a:ea typeface="Tahoma" charset="0"/>
                <a:cs typeface="Tahoma" charset="0"/>
              </a:rPr>
              <a:t>TCP </a:t>
            </a: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pref</a:t>
            </a:r>
            <a:r>
              <a:rPr lang="de-DE" sz="2400" dirty="0" smtClean="0">
                <a:latin typeface="Tahoma" charset="0"/>
                <a:ea typeface="Tahoma" charset="0"/>
                <a:cs typeface="Tahoma" charset="0"/>
              </a:rPr>
              <a:t> – </a:t>
            </a: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Allow</a:t>
            </a:r>
            <a:r>
              <a:rPr lang="de-DE" sz="2400" dirty="0" smtClean="0"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subdissectors</a:t>
            </a:r>
            <a:r>
              <a:rPr lang="de-DE" sz="2400" dirty="0" smtClean="0"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to</a:t>
            </a:r>
            <a:r>
              <a:rPr lang="de-DE" sz="2400" dirty="0" smtClean="0"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reassemble</a:t>
            </a:r>
            <a:r>
              <a:rPr lang="de-DE" sz="2400" dirty="0" smtClean="0"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streams</a:t>
            </a:r>
            <a:endParaRPr lang="de-DE" sz="2400" dirty="0" smtClean="0">
              <a:latin typeface="Tahoma" charset="0"/>
              <a:ea typeface="Tahoma" charset="0"/>
              <a:cs typeface="Tahoma" charset="0"/>
            </a:endParaRPr>
          </a:p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r>
              <a:rPr lang="de-DE" sz="2400" dirty="0" smtClean="0">
                <a:latin typeface="Tahoma" charset="0"/>
                <a:ea typeface="Tahoma" charset="0"/>
                <a:cs typeface="Tahoma" charset="0"/>
              </a:rPr>
              <a:t>Add TCP </a:t>
            </a: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conversation</a:t>
            </a:r>
            <a:r>
              <a:rPr lang="de-DE" sz="2400" dirty="0" smtClean="0"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deltas</a:t>
            </a:r>
            <a:r>
              <a:rPr lang="de-DE" sz="2400" dirty="0" smtClean="0"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for</a:t>
            </a:r>
            <a:r>
              <a:rPr lang="de-DE" sz="2400" dirty="0" smtClean="0">
                <a:latin typeface="Tahoma" charset="0"/>
                <a:ea typeface="Tahoma" charset="0"/>
                <a:cs typeface="Tahoma" charset="0"/>
              </a:rPr>
              <a:t> HTTP </a:t>
            </a: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analysis</a:t>
            </a:r>
            <a:endParaRPr lang="de-DE" sz="2400" dirty="0" smtClean="0">
              <a:latin typeface="Tahoma" charset="0"/>
              <a:ea typeface="Tahoma" charset="0"/>
              <a:cs typeface="Tahoma" charset="0"/>
            </a:endParaRPr>
          </a:p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Troubleshoot</a:t>
            </a:r>
            <a:r>
              <a:rPr lang="de-DE" sz="2400" dirty="0" smtClean="0"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up</a:t>
            </a:r>
            <a:r>
              <a:rPr lang="de-DE" sz="2400" dirty="0" smtClean="0"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the</a:t>
            </a:r>
            <a:r>
              <a:rPr lang="de-DE" sz="2400" dirty="0" smtClean="0"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stack</a:t>
            </a:r>
            <a:r>
              <a:rPr lang="de-DE" sz="2400" dirty="0" smtClean="0"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de-DE" sz="2400" dirty="0">
                <a:latin typeface="Tahoma" charset="0"/>
                <a:ea typeface="Tahoma" charset="0"/>
                <a:cs typeface="Tahoma" charset="0"/>
              </a:rPr>
              <a:t>(</a:t>
            </a: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don‘t</a:t>
            </a:r>
            <a:r>
              <a:rPr lang="de-DE" sz="2400" dirty="0" smtClean="0"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forget</a:t>
            </a:r>
            <a:r>
              <a:rPr lang="de-DE" sz="2400" dirty="0" smtClean="0"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about</a:t>
            </a:r>
            <a:r>
              <a:rPr lang="de-DE" sz="2400" dirty="0" smtClean="0"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layer</a:t>
            </a:r>
            <a:r>
              <a:rPr lang="de-DE" sz="2400" dirty="0" smtClean="0">
                <a:latin typeface="Tahoma" charset="0"/>
                <a:ea typeface="Tahoma" charset="0"/>
                <a:cs typeface="Tahoma" charset="0"/>
              </a:rPr>
              <a:t> 2)</a:t>
            </a:r>
          </a:p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When</a:t>
            </a:r>
            <a:r>
              <a:rPr lang="de-DE" sz="2400" dirty="0" smtClean="0">
                <a:latin typeface="Tahoma" charset="0"/>
                <a:ea typeface="Tahoma" charset="0"/>
                <a:cs typeface="Tahoma" charset="0"/>
              </a:rPr>
              <a:t> in </a:t>
            </a:r>
            <a:r>
              <a:rPr lang="de-DE" sz="2400" dirty="0" err="1" smtClean="0">
                <a:latin typeface="Tahoma" charset="0"/>
                <a:ea typeface="Tahoma" charset="0"/>
                <a:cs typeface="Tahoma" charset="0"/>
              </a:rPr>
              <a:t>doubt</a:t>
            </a:r>
            <a:r>
              <a:rPr lang="de-DE" sz="2400" dirty="0" smtClean="0">
                <a:latin typeface="Tahoma" charset="0"/>
                <a:ea typeface="Tahoma" charset="0"/>
                <a:cs typeface="Tahoma" charset="0"/>
              </a:rPr>
              <a:t>, Google</a:t>
            </a:r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6334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0" y="-1"/>
            <a:ext cx="9144000" cy="555625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de-DE" sz="3000" dirty="0" err="1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Tomcat</a:t>
            </a:r>
            <a:r>
              <a:rPr lang="de-DE" sz="30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 Performance </a:t>
            </a:r>
            <a:r>
              <a:rPr lang="de-DE" sz="3000" dirty="0" err="1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Issue</a:t>
            </a:r>
            <a:endParaRPr lang="de-DE" sz="3000" dirty="0">
              <a:solidFill>
                <a:schemeClr val="bg1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395288" y="771525"/>
            <a:ext cx="8353425" cy="4032250"/>
          </a:xfrm>
          <a:prstGeom prst="rect">
            <a:avLst/>
          </a:prstGeom>
        </p:spPr>
        <p:txBody>
          <a:bodyPr/>
          <a:lstStyle/>
          <a:p>
            <a:pPr marL="457200" indent="-457200">
              <a:lnSpc>
                <a:spcPct val="150000"/>
              </a:lnSpc>
              <a:buFont typeface="Arial" charset="0"/>
              <a:buChar char="•"/>
            </a:pPr>
            <a:r>
              <a:rPr lang="de-DE" sz="3000" dirty="0" smtClean="0">
                <a:latin typeface="Tahoma" charset="0"/>
                <a:ea typeface="Tahoma" charset="0"/>
                <a:cs typeface="Tahoma" charset="0"/>
              </a:rPr>
              <a:t>Downloads </a:t>
            </a:r>
            <a:r>
              <a:rPr lang="de-DE" sz="3000" dirty="0" err="1" smtClean="0">
                <a:latin typeface="Tahoma" charset="0"/>
                <a:ea typeface="Tahoma" charset="0"/>
                <a:cs typeface="Tahoma" charset="0"/>
              </a:rPr>
              <a:t>from</a:t>
            </a:r>
            <a:r>
              <a:rPr lang="de-DE" sz="3000" dirty="0" smtClean="0"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de-DE" sz="3000" dirty="0" err="1" smtClean="0">
                <a:latin typeface="Tahoma" charset="0"/>
                <a:ea typeface="Tahoma" charset="0"/>
                <a:cs typeface="Tahoma" charset="0"/>
              </a:rPr>
              <a:t>Tomcat</a:t>
            </a:r>
            <a:r>
              <a:rPr lang="de-DE" sz="3000" dirty="0" smtClean="0"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de-DE" sz="3000" dirty="0" err="1" smtClean="0">
                <a:latin typeface="Tahoma" charset="0"/>
                <a:ea typeface="Tahoma" charset="0"/>
                <a:cs typeface="Tahoma" charset="0"/>
              </a:rPr>
              <a:t>server</a:t>
            </a:r>
            <a:r>
              <a:rPr lang="de-DE" sz="3000" dirty="0" smtClean="0"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de-DE" sz="3000" dirty="0" err="1" smtClean="0">
                <a:latin typeface="Tahoma" charset="0"/>
                <a:ea typeface="Tahoma" charset="0"/>
                <a:cs typeface="Tahoma" charset="0"/>
              </a:rPr>
              <a:t>are</a:t>
            </a:r>
            <a:r>
              <a:rPr lang="de-DE" sz="3000" dirty="0" smtClean="0"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de-DE" sz="3000" dirty="0" err="1" smtClean="0">
                <a:latin typeface="Tahoma" charset="0"/>
                <a:ea typeface="Tahoma" charset="0"/>
                <a:cs typeface="Tahoma" charset="0"/>
              </a:rPr>
              <a:t>slow</a:t>
            </a:r>
            <a:endParaRPr lang="de-DE" sz="3000" dirty="0" smtClean="0">
              <a:latin typeface="Tahoma" charset="0"/>
              <a:ea typeface="Tahoma" charset="0"/>
              <a:cs typeface="Tahoma" charset="0"/>
            </a:endParaRPr>
          </a:p>
          <a:p>
            <a:pPr marL="457200" indent="-457200">
              <a:lnSpc>
                <a:spcPct val="150000"/>
              </a:lnSpc>
              <a:buFont typeface="Arial" charset="0"/>
              <a:buChar char="•"/>
            </a:pPr>
            <a:r>
              <a:rPr lang="de-DE" sz="3000" dirty="0" smtClean="0">
                <a:latin typeface="Tahoma" charset="0"/>
                <a:ea typeface="Tahoma" charset="0"/>
                <a:cs typeface="Tahoma" charset="0"/>
              </a:rPr>
              <a:t>Windows 2008R2</a:t>
            </a:r>
          </a:p>
          <a:p>
            <a:pPr marL="457200" indent="-457200">
              <a:lnSpc>
                <a:spcPct val="150000"/>
              </a:lnSpc>
              <a:buFont typeface="Arial" charset="0"/>
              <a:buChar char="•"/>
            </a:pPr>
            <a:r>
              <a:rPr lang="de-DE" sz="3000" dirty="0" err="1" smtClean="0">
                <a:latin typeface="Tahoma" charset="0"/>
                <a:ea typeface="Tahoma" charset="0"/>
                <a:cs typeface="Tahoma" charset="0"/>
              </a:rPr>
              <a:t>No</a:t>
            </a:r>
            <a:r>
              <a:rPr lang="de-DE" sz="3000" dirty="0" smtClean="0"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de-DE" sz="3000" dirty="0" err="1" smtClean="0">
                <a:latin typeface="Tahoma" charset="0"/>
                <a:ea typeface="Tahoma" charset="0"/>
                <a:cs typeface="Tahoma" charset="0"/>
              </a:rPr>
              <a:t>issue</a:t>
            </a:r>
            <a:r>
              <a:rPr lang="de-DE" sz="3000" dirty="0" smtClean="0"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de-DE" sz="3000" dirty="0" err="1" smtClean="0">
                <a:latin typeface="Tahoma" charset="0"/>
                <a:ea typeface="Tahoma" charset="0"/>
                <a:cs typeface="Tahoma" charset="0"/>
              </a:rPr>
              <a:t>with</a:t>
            </a:r>
            <a:r>
              <a:rPr lang="de-DE" sz="3000" dirty="0" smtClean="0">
                <a:latin typeface="Tahoma" charset="0"/>
                <a:ea typeface="Tahoma" charset="0"/>
                <a:cs typeface="Tahoma" charset="0"/>
              </a:rPr>
              <a:t> IIS </a:t>
            </a:r>
            <a:r>
              <a:rPr lang="de-DE" sz="3000" dirty="0" err="1" smtClean="0">
                <a:latin typeface="Tahoma" charset="0"/>
                <a:ea typeface="Tahoma" charset="0"/>
                <a:cs typeface="Tahoma" charset="0"/>
              </a:rPr>
              <a:t>or</a:t>
            </a:r>
            <a:r>
              <a:rPr lang="de-DE" sz="3000" dirty="0" smtClean="0">
                <a:latin typeface="Tahoma" charset="0"/>
                <a:ea typeface="Tahoma" charset="0"/>
                <a:cs typeface="Tahoma" charset="0"/>
              </a:rPr>
              <a:t> Apache</a:t>
            </a:r>
          </a:p>
          <a:p>
            <a:pPr marL="457200" indent="-457200">
              <a:lnSpc>
                <a:spcPct val="150000"/>
              </a:lnSpc>
              <a:buFont typeface="Arial" charset="0"/>
              <a:buChar char="•"/>
            </a:pPr>
            <a:r>
              <a:rPr lang="de-DE" sz="3000" dirty="0" err="1" smtClean="0">
                <a:latin typeface="Tahoma" charset="0"/>
                <a:ea typeface="Tahoma" charset="0"/>
                <a:cs typeface="Tahoma" charset="0"/>
              </a:rPr>
              <a:t>Should</a:t>
            </a:r>
            <a:r>
              <a:rPr lang="de-DE" sz="3000" dirty="0" smtClean="0"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de-DE" sz="3000" dirty="0" err="1" smtClean="0">
                <a:latin typeface="Tahoma" charset="0"/>
                <a:ea typeface="Tahoma" charset="0"/>
                <a:cs typeface="Tahoma" charset="0"/>
              </a:rPr>
              <a:t>we</a:t>
            </a:r>
            <a:r>
              <a:rPr lang="de-DE" sz="3000" dirty="0" smtClean="0"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de-DE" sz="3000" dirty="0" err="1" smtClean="0">
                <a:latin typeface="Tahoma" charset="0"/>
                <a:ea typeface="Tahoma" charset="0"/>
                <a:cs typeface="Tahoma" charset="0"/>
              </a:rPr>
              <a:t>help</a:t>
            </a:r>
            <a:r>
              <a:rPr lang="de-DE" sz="3000" dirty="0" smtClean="0"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de-DE" sz="3000" dirty="0" err="1" smtClean="0">
                <a:latin typeface="Tahoma" charset="0"/>
                <a:ea typeface="Tahoma" charset="0"/>
                <a:cs typeface="Tahoma" charset="0"/>
              </a:rPr>
              <a:t>or</a:t>
            </a:r>
            <a:r>
              <a:rPr lang="de-DE" sz="3000" dirty="0" smtClean="0">
                <a:latin typeface="Tahoma" charset="0"/>
                <a:ea typeface="Tahoma" charset="0"/>
                <a:cs typeface="Tahoma" charset="0"/>
              </a:rPr>
              <a:t> nah?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1748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1445</TotalTime>
  <Words>340</Words>
  <Application>Microsoft Macintosh PowerPoint</Application>
  <PresentationFormat>On-screen Show (16:9)</PresentationFormat>
  <Paragraphs>83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Oswald</vt:lpstr>
      <vt:lpstr>Tahoma</vt:lpstr>
      <vt:lpstr>Tahoma Normal</vt:lpstr>
      <vt:lpstr>simple-light-2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Jasper</dc:creator>
  <cp:lastModifiedBy>Kary Rogers</cp:lastModifiedBy>
  <cp:revision>18</cp:revision>
  <dcterms:modified xsi:type="dcterms:W3CDTF">2016-10-27T16:18:04Z</dcterms:modified>
</cp:coreProperties>
</file>